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8" r:id="rId4"/>
    <p:sldId id="267" r:id="rId5"/>
    <p:sldId id="259" r:id="rId6"/>
    <p:sldId id="269" r:id="rId7"/>
    <p:sldId id="260" r:id="rId8"/>
    <p:sldId id="264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5" autoAdjust="0"/>
  </p:normalViewPr>
  <p:slideViewPr>
    <p:cSldViewPr snapToGrid="0">
      <p:cViewPr varScale="1">
        <p:scale>
          <a:sx n="89" d="100"/>
          <a:sy n="89" d="100"/>
        </p:scale>
        <p:origin x="96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1'!$B$3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'Question 1'!$A$4:$A$7</c:f>
              <c:strCache>
                <c:ptCount val="4"/>
                <c:pt idx="0">
                  <c:v>I find it easy to book an appointment</c:v>
                </c:pt>
                <c:pt idx="1">
                  <c:v>I find it easy to get through on the telephone</c:v>
                </c:pt>
                <c:pt idx="2">
                  <c:v>I find the receptionists helpful</c:v>
                </c:pt>
                <c:pt idx="3">
                  <c:v>I can book an appointment at a timeconvenient for me</c:v>
                </c:pt>
              </c:strCache>
            </c:strRef>
          </c:cat>
          <c:val>
            <c:numRef>
              <c:f>'Question 1'!$B$4:$B$7</c:f>
              <c:numCache>
                <c:formatCode>0.00%</c:formatCode>
                <c:ptCount val="4"/>
                <c:pt idx="0">
                  <c:v>5.6000000000000008E-3</c:v>
                </c:pt>
                <c:pt idx="1">
                  <c:v>5.6999999999999993E-3</c:v>
                </c:pt>
                <c:pt idx="2">
                  <c:v>5.6999999999999993E-3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9C-4A6E-99F6-C9011DB6D15E}"/>
            </c:ext>
          </c:extLst>
        </c:ser>
        <c:ser>
          <c:idx val="1"/>
          <c:order val="1"/>
          <c:tx>
            <c:strRef>
              <c:f>'Question 1'!$D$3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'Question 1'!$A$4:$A$7</c:f>
              <c:strCache>
                <c:ptCount val="4"/>
                <c:pt idx="0">
                  <c:v>I find it easy to book an appointment</c:v>
                </c:pt>
                <c:pt idx="1">
                  <c:v>I find it easy to get through on the telephone</c:v>
                </c:pt>
                <c:pt idx="2">
                  <c:v>I find the receptionists helpful</c:v>
                </c:pt>
                <c:pt idx="3">
                  <c:v>I can book an appointment at a timeconvenient for me</c:v>
                </c:pt>
              </c:strCache>
            </c:strRef>
          </c:cat>
          <c:val>
            <c:numRef>
              <c:f>'Question 1'!$D$4:$D$7</c:f>
              <c:numCache>
                <c:formatCode>0.00%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9C-4A6E-99F6-C9011DB6D15E}"/>
            </c:ext>
          </c:extLst>
        </c:ser>
        <c:ser>
          <c:idx val="2"/>
          <c:order val="2"/>
          <c:tx>
            <c:strRef>
              <c:f>'Question 1'!$F$3</c:f>
              <c:strCache>
                <c:ptCount val="1"/>
                <c:pt idx="0">
                  <c:v>Neither agree or 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'Question 1'!$A$4:$A$7</c:f>
              <c:strCache>
                <c:ptCount val="4"/>
                <c:pt idx="0">
                  <c:v>I find it easy to book an appointment</c:v>
                </c:pt>
                <c:pt idx="1">
                  <c:v>I find it easy to get through on the telephone</c:v>
                </c:pt>
                <c:pt idx="2">
                  <c:v>I find the receptionists helpful</c:v>
                </c:pt>
                <c:pt idx="3">
                  <c:v>I can book an appointment at a timeconvenient for me</c:v>
                </c:pt>
              </c:strCache>
            </c:strRef>
          </c:cat>
          <c:val>
            <c:numRef>
              <c:f>'Question 1'!$F$4:$F$7</c:f>
              <c:numCache>
                <c:formatCode>0.00%</c:formatCode>
                <c:ptCount val="4"/>
                <c:pt idx="0">
                  <c:v>0</c:v>
                </c:pt>
                <c:pt idx="1">
                  <c:v>5.1700000000000003E-2</c:v>
                </c:pt>
                <c:pt idx="2">
                  <c:v>1.14E-2</c:v>
                </c:pt>
                <c:pt idx="3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9C-4A6E-99F6-C9011DB6D15E}"/>
            </c:ext>
          </c:extLst>
        </c:ser>
        <c:ser>
          <c:idx val="3"/>
          <c:order val="3"/>
          <c:tx>
            <c:strRef>
              <c:f>'Question 1'!$H$3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'Question 1'!$A$4:$A$7</c:f>
              <c:strCache>
                <c:ptCount val="4"/>
                <c:pt idx="0">
                  <c:v>I find it easy to book an appointment</c:v>
                </c:pt>
                <c:pt idx="1">
                  <c:v>I find it easy to get through on the telephone</c:v>
                </c:pt>
                <c:pt idx="2">
                  <c:v>I find the receptionists helpful</c:v>
                </c:pt>
                <c:pt idx="3">
                  <c:v>I can book an appointment at a timeconvenient for me</c:v>
                </c:pt>
              </c:strCache>
            </c:strRef>
          </c:cat>
          <c:val>
            <c:numRef>
              <c:f>'Question 1'!$H$4:$H$7</c:f>
              <c:numCache>
                <c:formatCode>0.00%</c:formatCode>
                <c:ptCount val="4"/>
                <c:pt idx="0">
                  <c:v>0.32769999999999999</c:v>
                </c:pt>
                <c:pt idx="1">
                  <c:v>0.45979999999999999</c:v>
                </c:pt>
                <c:pt idx="2">
                  <c:v>0.32</c:v>
                </c:pt>
                <c:pt idx="3">
                  <c:v>0.36780000000000002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9C-4A6E-99F6-C9011DB6D15E}"/>
            </c:ext>
          </c:extLst>
        </c:ser>
        <c:ser>
          <c:idx val="4"/>
          <c:order val="4"/>
          <c:tx>
            <c:strRef>
              <c:f>'Question 1'!$J$3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'Question 1'!$A$4:$A$7</c:f>
              <c:strCache>
                <c:ptCount val="4"/>
                <c:pt idx="0">
                  <c:v>I find it easy to book an appointment</c:v>
                </c:pt>
                <c:pt idx="1">
                  <c:v>I find it easy to get through on the telephone</c:v>
                </c:pt>
                <c:pt idx="2">
                  <c:v>I find the receptionists helpful</c:v>
                </c:pt>
                <c:pt idx="3">
                  <c:v>I can book an appointment at a timeconvenient for me</c:v>
                </c:pt>
              </c:strCache>
            </c:strRef>
          </c:cat>
          <c:val>
            <c:numRef>
              <c:f>'Question 1'!$J$4:$J$7</c:f>
              <c:numCache>
                <c:formatCode>0.00%</c:formatCode>
                <c:ptCount val="4"/>
                <c:pt idx="0">
                  <c:v>0.66670000000000007</c:v>
                </c:pt>
                <c:pt idx="1">
                  <c:v>0.48280000000000001</c:v>
                </c:pt>
                <c:pt idx="2">
                  <c:v>0.66290000000000004</c:v>
                </c:pt>
                <c:pt idx="3">
                  <c:v>0.58619999999999994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9C-4A6E-99F6-C9011DB6D1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173376"/>
        <c:axId val="23171840"/>
      </c:barChart>
      <c:valAx>
        <c:axId val="2317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73376"/>
        <c:crosses val="autoZero"/>
        <c:crossBetween val="between"/>
      </c:valAx>
      <c:catAx>
        <c:axId val="2317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71840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2'!$B$3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'Question 2'!$A$4:$A$9</c:f>
              <c:strCache>
                <c:ptCount val="6"/>
                <c:pt idx="0">
                  <c:v>I found the waiting time at surgery acceptable</c:v>
                </c:pt>
                <c:pt idx="1">
                  <c:v>I was given enough time with doctor / nurse / healthcare assistant</c:v>
                </c:pt>
                <c:pt idx="2">
                  <c:v>I felt listened to</c:v>
                </c:pt>
                <c:pt idx="3">
                  <c:v>My treatments and tests were explained to me</c:v>
                </c:pt>
                <c:pt idx="4">
                  <c:v>I felt involved with decisions about my care</c:v>
                </c:pt>
                <c:pt idx="5">
                  <c:v>Overall my experience at Arden Medical Centre has been positive</c:v>
                </c:pt>
              </c:strCache>
            </c:strRef>
          </c:cat>
          <c:val>
            <c:numRef>
              <c:f>'Question 2'!$B$4:$B$9</c:f>
              <c:numCache>
                <c:formatCode>0.00%</c:formatCode>
                <c:ptCount val="6"/>
                <c:pt idx="0">
                  <c:v>5.6000000000000008E-3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56-4167-B203-58A8BBDF6A7F}"/>
            </c:ext>
          </c:extLst>
        </c:ser>
        <c:ser>
          <c:idx val="1"/>
          <c:order val="1"/>
          <c:tx>
            <c:strRef>
              <c:f>'Question 2'!$D$3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'Question 2'!$A$4:$A$9</c:f>
              <c:strCache>
                <c:ptCount val="6"/>
                <c:pt idx="0">
                  <c:v>I found the waiting time at surgery acceptable</c:v>
                </c:pt>
                <c:pt idx="1">
                  <c:v>I was given enough time with doctor / nurse / healthcare assistant</c:v>
                </c:pt>
                <c:pt idx="2">
                  <c:v>I felt listened to</c:v>
                </c:pt>
                <c:pt idx="3">
                  <c:v>My treatments and tests were explained to me</c:v>
                </c:pt>
                <c:pt idx="4">
                  <c:v>I felt involved with decisions about my care</c:v>
                </c:pt>
                <c:pt idx="5">
                  <c:v>Overall my experience at Arden Medical Centre has been positive</c:v>
                </c:pt>
              </c:strCache>
            </c:strRef>
          </c:cat>
          <c:val>
            <c:numRef>
              <c:f>'Question 2'!$D$4:$D$9</c:f>
              <c:numCache>
                <c:formatCode>0.00%</c:formatCode>
                <c:ptCount val="6"/>
                <c:pt idx="0">
                  <c:v>2.8199999999999999E-2</c:v>
                </c:pt>
                <c:pt idx="1">
                  <c:v>0</c:v>
                </c:pt>
                <c:pt idx="2">
                  <c:v>0</c:v>
                </c:pt>
                <c:pt idx="3">
                  <c:v>5.6999999999999993E-3</c:v>
                </c:pt>
                <c:pt idx="4">
                  <c:v>5.6999999999999993E-3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56-4167-B203-58A8BBDF6A7F}"/>
            </c:ext>
          </c:extLst>
        </c:ser>
        <c:ser>
          <c:idx val="2"/>
          <c:order val="2"/>
          <c:tx>
            <c:strRef>
              <c:f>'Question 2'!$F$3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'Question 2'!$A$4:$A$9</c:f>
              <c:strCache>
                <c:ptCount val="6"/>
                <c:pt idx="0">
                  <c:v>I found the waiting time at surgery acceptable</c:v>
                </c:pt>
                <c:pt idx="1">
                  <c:v>I was given enough time with doctor / nurse / healthcare assistant</c:v>
                </c:pt>
                <c:pt idx="2">
                  <c:v>I felt listened to</c:v>
                </c:pt>
                <c:pt idx="3">
                  <c:v>My treatments and tests were explained to me</c:v>
                </c:pt>
                <c:pt idx="4">
                  <c:v>I felt involved with decisions about my care</c:v>
                </c:pt>
                <c:pt idx="5">
                  <c:v>Overall my experience at Arden Medical Centre has been positive</c:v>
                </c:pt>
              </c:strCache>
            </c:strRef>
          </c:cat>
          <c:val>
            <c:numRef>
              <c:f>'Question 2'!$F$4:$F$9</c:f>
              <c:numCache>
                <c:formatCode>0.00%</c:formatCode>
                <c:ptCount val="6"/>
                <c:pt idx="0">
                  <c:v>7.3399999999999993E-2</c:v>
                </c:pt>
                <c:pt idx="1">
                  <c:v>1.72E-2</c:v>
                </c:pt>
                <c:pt idx="2">
                  <c:v>5.6999999999999993E-3</c:v>
                </c:pt>
                <c:pt idx="3">
                  <c:v>1.14E-2</c:v>
                </c:pt>
                <c:pt idx="4">
                  <c:v>1.72E-2</c:v>
                </c:pt>
                <c:pt idx="5">
                  <c:v>1.14E-2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56-4167-B203-58A8BBDF6A7F}"/>
            </c:ext>
          </c:extLst>
        </c:ser>
        <c:ser>
          <c:idx val="3"/>
          <c:order val="3"/>
          <c:tx>
            <c:strRef>
              <c:f>'Question 2'!$H$3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'Question 2'!$A$4:$A$9</c:f>
              <c:strCache>
                <c:ptCount val="6"/>
                <c:pt idx="0">
                  <c:v>I found the waiting time at surgery acceptable</c:v>
                </c:pt>
                <c:pt idx="1">
                  <c:v>I was given enough time with doctor / nurse / healthcare assistant</c:v>
                </c:pt>
                <c:pt idx="2">
                  <c:v>I felt listened to</c:v>
                </c:pt>
                <c:pt idx="3">
                  <c:v>My treatments and tests were explained to me</c:v>
                </c:pt>
                <c:pt idx="4">
                  <c:v>I felt involved with decisions about my care</c:v>
                </c:pt>
                <c:pt idx="5">
                  <c:v>Overall my experience at Arden Medical Centre has been positive</c:v>
                </c:pt>
              </c:strCache>
            </c:strRef>
          </c:cat>
          <c:val>
            <c:numRef>
              <c:f>'Question 2'!$H$4:$H$9</c:f>
              <c:numCache>
                <c:formatCode>0.00%</c:formatCode>
                <c:ptCount val="6"/>
                <c:pt idx="0">
                  <c:v>0.47460000000000002</c:v>
                </c:pt>
                <c:pt idx="1">
                  <c:v>0.40799999999999997</c:v>
                </c:pt>
                <c:pt idx="2">
                  <c:v>0.39200000000000002</c:v>
                </c:pt>
                <c:pt idx="3">
                  <c:v>0.38069999999999998</c:v>
                </c:pt>
                <c:pt idx="4">
                  <c:v>0.3851</c:v>
                </c:pt>
                <c:pt idx="5">
                  <c:v>0.2571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56-4167-B203-58A8BBDF6A7F}"/>
            </c:ext>
          </c:extLst>
        </c:ser>
        <c:ser>
          <c:idx val="4"/>
          <c:order val="4"/>
          <c:tx>
            <c:strRef>
              <c:f>'Question 2'!$J$3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'Question 2'!$A$4:$A$9</c:f>
              <c:strCache>
                <c:ptCount val="6"/>
                <c:pt idx="0">
                  <c:v>I found the waiting time at surgery acceptable</c:v>
                </c:pt>
                <c:pt idx="1">
                  <c:v>I was given enough time with doctor / nurse / healthcare assistant</c:v>
                </c:pt>
                <c:pt idx="2">
                  <c:v>I felt listened to</c:v>
                </c:pt>
                <c:pt idx="3">
                  <c:v>My treatments and tests were explained to me</c:v>
                </c:pt>
                <c:pt idx="4">
                  <c:v>I felt involved with decisions about my care</c:v>
                </c:pt>
                <c:pt idx="5">
                  <c:v>Overall my experience at Arden Medical Centre has been positive</c:v>
                </c:pt>
              </c:strCache>
            </c:strRef>
          </c:cat>
          <c:val>
            <c:numRef>
              <c:f>'Question 2'!$J$4:$J$9</c:f>
              <c:numCache>
                <c:formatCode>0.00%</c:formatCode>
                <c:ptCount val="6"/>
                <c:pt idx="0">
                  <c:v>0.41810000000000003</c:v>
                </c:pt>
                <c:pt idx="1">
                  <c:v>0.57469999999999999</c:v>
                </c:pt>
                <c:pt idx="2">
                  <c:v>0.60229999999999995</c:v>
                </c:pt>
                <c:pt idx="3">
                  <c:v>0.60229999999999995</c:v>
                </c:pt>
                <c:pt idx="4">
                  <c:v>0.59200000000000008</c:v>
                </c:pt>
                <c:pt idx="5">
                  <c:v>0.73140000000000005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56-4167-B203-58A8BBDF6A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384832"/>
        <c:axId val="23374848"/>
      </c:barChart>
      <c:valAx>
        <c:axId val="2337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84832"/>
        <c:crosses val="autoZero"/>
        <c:crossBetween val="between"/>
      </c:valAx>
      <c:catAx>
        <c:axId val="2338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74848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3'!$B$3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'Question 3'!$A$4:$A$8</c:f>
              <c:strCache>
                <c:ptCount val="5"/>
                <c:pt idx="0">
                  <c:v>I am aware of the TV screen in the waiting room</c:v>
                </c:pt>
                <c:pt idx="1">
                  <c:v>I take time to watch the TV screen</c:v>
                </c:pt>
                <c:pt idx="2">
                  <c:v>I find the health messages informative</c:v>
                </c:pt>
                <c:pt idx="3">
                  <c:v>I would like the screen to be larger</c:v>
                </c:pt>
                <c:pt idx="4">
                  <c:v>I find the local adverts informative</c:v>
                </c:pt>
              </c:strCache>
            </c:strRef>
          </c:cat>
          <c:val>
            <c:numRef>
              <c:f>'Question 3'!$B$4:$B$8</c:f>
              <c:numCache>
                <c:formatCode>0.00%</c:formatCode>
                <c:ptCount val="5"/>
                <c:pt idx="0">
                  <c:v>1.14E-2</c:v>
                </c:pt>
                <c:pt idx="1">
                  <c:v>7.0199999999999999E-2</c:v>
                </c:pt>
                <c:pt idx="2">
                  <c:v>1.8100000000000002E-2</c:v>
                </c:pt>
                <c:pt idx="3">
                  <c:v>0.10059999999999999</c:v>
                </c:pt>
                <c:pt idx="4">
                  <c:v>3.5499999999999997E-2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6B-4E6D-AC3E-788CBC538E6D}"/>
            </c:ext>
          </c:extLst>
        </c:ser>
        <c:ser>
          <c:idx val="1"/>
          <c:order val="1"/>
          <c:tx>
            <c:strRef>
              <c:f>'Question 3'!$D$3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'Question 3'!$A$4:$A$8</c:f>
              <c:strCache>
                <c:ptCount val="5"/>
                <c:pt idx="0">
                  <c:v>I am aware of the TV screen in the waiting room</c:v>
                </c:pt>
                <c:pt idx="1">
                  <c:v>I take time to watch the TV screen</c:v>
                </c:pt>
                <c:pt idx="2">
                  <c:v>I find the health messages informative</c:v>
                </c:pt>
                <c:pt idx="3">
                  <c:v>I would like the screen to be larger</c:v>
                </c:pt>
                <c:pt idx="4">
                  <c:v>I find the local adverts informative</c:v>
                </c:pt>
              </c:strCache>
            </c:strRef>
          </c:cat>
          <c:val>
            <c:numRef>
              <c:f>'Question 3'!$D$4:$D$8</c:f>
              <c:numCache>
                <c:formatCode>0.00%</c:formatCode>
                <c:ptCount val="5"/>
                <c:pt idx="0">
                  <c:v>1.7100000000000001E-2</c:v>
                </c:pt>
                <c:pt idx="1">
                  <c:v>0.15790000000000001</c:v>
                </c:pt>
                <c:pt idx="2">
                  <c:v>9.64E-2</c:v>
                </c:pt>
                <c:pt idx="3">
                  <c:v>0.24260000000000001</c:v>
                </c:pt>
                <c:pt idx="4">
                  <c:v>0.12429999999999999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6B-4E6D-AC3E-788CBC538E6D}"/>
            </c:ext>
          </c:extLst>
        </c:ser>
        <c:ser>
          <c:idx val="2"/>
          <c:order val="2"/>
          <c:tx>
            <c:strRef>
              <c:f>'Question 3'!$F$3</c:f>
              <c:strCache>
                <c:ptCount val="1"/>
                <c:pt idx="0">
                  <c:v>Neither agree or 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'Question 3'!$A$4:$A$8</c:f>
              <c:strCache>
                <c:ptCount val="5"/>
                <c:pt idx="0">
                  <c:v>I am aware of the TV screen in the waiting room</c:v>
                </c:pt>
                <c:pt idx="1">
                  <c:v>I take time to watch the TV screen</c:v>
                </c:pt>
                <c:pt idx="2">
                  <c:v>I find the health messages informative</c:v>
                </c:pt>
                <c:pt idx="3">
                  <c:v>I would like the screen to be larger</c:v>
                </c:pt>
                <c:pt idx="4">
                  <c:v>I find the local adverts informative</c:v>
                </c:pt>
              </c:strCache>
            </c:strRef>
          </c:cat>
          <c:val>
            <c:numRef>
              <c:f>'Question 3'!$F$4:$F$8</c:f>
              <c:numCache>
                <c:formatCode>0.00%</c:formatCode>
                <c:ptCount val="5"/>
                <c:pt idx="0">
                  <c:v>7.4299999999999991E-2</c:v>
                </c:pt>
                <c:pt idx="1">
                  <c:v>0.36840000000000012</c:v>
                </c:pt>
                <c:pt idx="2">
                  <c:v>0.49399999999999999</c:v>
                </c:pt>
                <c:pt idx="3">
                  <c:v>0.56799999999999995</c:v>
                </c:pt>
                <c:pt idx="4">
                  <c:v>0.55620000000000003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6B-4E6D-AC3E-788CBC538E6D}"/>
            </c:ext>
          </c:extLst>
        </c:ser>
        <c:ser>
          <c:idx val="3"/>
          <c:order val="3"/>
          <c:tx>
            <c:strRef>
              <c:f>'Question 3'!$H$3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'Question 3'!$A$4:$A$8</c:f>
              <c:strCache>
                <c:ptCount val="5"/>
                <c:pt idx="0">
                  <c:v>I am aware of the TV screen in the waiting room</c:v>
                </c:pt>
                <c:pt idx="1">
                  <c:v>I take time to watch the TV screen</c:v>
                </c:pt>
                <c:pt idx="2">
                  <c:v>I find the health messages informative</c:v>
                </c:pt>
                <c:pt idx="3">
                  <c:v>I would like the screen to be larger</c:v>
                </c:pt>
                <c:pt idx="4">
                  <c:v>I find the local adverts informative</c:v>
                </c:pt>
              </c:strCache>
            </c:strRef>
          </c:cat>
          <c:val>
            <c:numRef>
              <c:f>'Question 3'!$H$4:$H$8</c:f>
              <c:numCache>
                <c:formatCode>0.00%</c:formatCode>
                <c:ptCount val="5"/>
                <c:pt idx="0">
                  <c:v>0.46860000000000002</c:v>
                </c:pt>
                <c:pt idx="1">
                  <c:v>0.26319999999999999</c:v>
                </c:pt>
                <c:pt idx="2">
                  <c:v>0.29520000000000002</c:v>
                </c:pt>
                <c:pt idx="3">
                  <c:v>6.5099999999999991E-2</c:v>
                </c:pt>
                <c:pt idx="4">
                  <c:v>0.24260000000000001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6B-4E6D-AC3E-788CBC538E6D}"/>
            </c:ext>
          </c:extLst>
        </c:ser>
        <c:ser>
          <c:idx val="4"/>
          <c:order val="4"/>
          <c:tx>
            <c:strRef>
              <c:f>'Question 3'!$J$3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'Question 3'!$A$4:$A$8</c:f>
              <c:strCache>
                <c:ptCount val="5"/>
                <c:pt idx="0">
                  <c:v>I am aware of the TV screen in the waiting room</c:v>
                </c:pt>
                <c:pt idx="1">
                  <c:v>I take time to watch the TV screen</c:v>
                </c:pt>
                <c:pt idx="2">
                  <c:v>I find the health messages informative</c:v>
                </c:pt>
                <c:pt idx="3">
                  <c:v>I would like the screen to be larger</c:v>
                </c:pt>
                <c:pt idx="4">
                  <c:v>I find the local adverts informative</c:v>
                </c:pt>
              </c:strCache>
            </c:strRef>
          </c:cat>
          <c:val>
            <c:numRef>
              <c:f>'Question 3'!$J$4:$J$8</c:f>
              <c:numCache>
                <c:formatCode>0.00%</c:formatCode>
                <c:ptCount val="5"/>
                <c:pt idx="0">
                  <c:v>0.42859999999999998</c:v>
                </c:pt>
                <c:pt idx="1">
                  <c:v>0.1404</c:v>
                </c:pt>
                <c:pt idx="2">
                  <c:v>9.64E-2</c:v>
                </c:pt>
                <c:pt idx="3">
                  <c:v>2.3699999999999999E-2</c:v>
                </c:pt>
                <c:pt idx="4">
                  <c:v>4.1399999999999999E-2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6B-4E6D-AC3E-788CBC538E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396928"/>
        <c:axId val="28395392"/>
      </c:barChart>
      <c:valAx>
        <c:axId val="2839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96928"/>
        <c:crosses val="autoZero"/>
        <c:crossBetween val="between"/>
      </c:valAx>
      <c:catAx>
        <c:axId val="2839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95392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4'!$B$3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'Question 4'!$A$4:$A$5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'Question 4'!$B$4:$B$5</c:f>
              <c:numCache>
                <c:formatCode>0.00%</c:formatCode>
                <c:ptCount val="2"/>
                <c:pt idx="0">
                  <c:v>0.45079999999999998</c:v>
                </c:pt>
                <c:pt idx="1">
                  <c:v>0.54920000000000002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59-4496-A936-28A4A0C5E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546944"/>
        <c:axId val="28545408"/>
      </c:barChart>
      <c:valAx>
        <c:axId val="2854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46944"/>
        <c:crosses val="autoZero"/>
        <c:crossBetween val="between"/>
      </c:valAx>
      <c:catAx>
        <c:axId val="2854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45408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5'!$B$3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'Question 5'!$A$4:$A$9</c:f>
              <c:strCache>
                <c:ptCount val="6"/>
                <c:pt idx="0">
                  <c:v>British or mixed British</c:v>
                </c:pt>
                <c:pt idx="1">
                  <c:v>Indian</c:v>
                </c:pt>
                <c:pt idx="2">
                  <c:v>Asian</c:v>
                </c:pt>
                <c:pt idx="3">
                  <c:v>Pakistani</c:v>
                </c:pt>
                <c:pt idx="4">
                  <c:v>Chinese</c:v>
                </c:pt>
                <c:pt idx="5">
                  <c:v>Other ethnic group (please specify)</c:v>
                </c:pt>
              </c:strCache>
            </c:strRef>
          </c:cat>
          <c:val>
            <c:numRef>
              <c:f>'Question 5'!$B$4:$B$9</c:f>
              <c:numCache>
                <c:formatCode>0.00%</c:formatCode>
                <c:ptCount val="6"/>
                <c:pt idx="0">
                  <c:v>0.9919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8.1000000000000013E-3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ED-4A63-A311-BF5B9DD3A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598656"/>
        <c:axId val="28506752"/>
      </c:barChart>
      <c:valAx>
        <c:axId val="2850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98656"/>
        <c:crosses val="autoZero"/>
        <c:crossBetween val="between"/>
      </c:valAx>
      <c:catAx>
        <c:axId val="2859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06752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6'!$B$3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'Question 6'!$A$4:$A$8</c:f>
              <c:strCache>
                <c:ptCount val="5"/>
                <c:pt idx="0">
                  <c:v>Under 15 years</c:v>
                </c:pt>
                <c:pt idx="1">
                  <c:v>16 to 44 years</c:v>
                </c:pt>
                <c:pt idx="2">
                  <c:v>45 to 64 years</c:v>
                </c:pt>
                <c:pt idx="3">
                  <c:v>65 to 74 years</c:v>
                </c:pt>
                <c:pt idx="4">
                  <c:v>75 years or over</c:v>
                </c:pt>
              </c:strCache>
            </c:strRef>
          </c:cat>
          <c:val>
            <c:numRef>
              <c:f>'Question 6'!$B$4:$B$8</c:f>
              <c:numCache>
                <c:formatCode>0.00%</c:formatCode>
                <c:ptCount val="5"/>
                <c:pt idx="0">
                  <c:v>0</c:v>
                </c:pt>
                <c:pt idx="1">
                  <c:v>0.1032</c:v>
                </c:pt>
                <c:pt idx="2">
                  <c:v>0.22220000000000001</c:v>
                </c:pt>
                <c:pt idx="3">
                  <c:v>0.42059999999999997</c:v>
                </c:pt>
                <c:pt idx="4">
                  <c:v>0.254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AE-4914-ABF7-F553C7EAC3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662400"/>
        <c:axId val="28660864"/>
      </c:barChart>
      <c:valAx>
        <c:axId val="2866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62400"/>
        <c:crosses val="autoZero"/>
        <c:crossBetween val="between"/>
      </c:valAx>
      <c:catAx>
        <c:axId val="2866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60864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7'!$B$3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'Question 7'!$A$4:$A$9</c:f>
              <c:strCache>
                <c:ptCount val="6"/>
                <c:pt idx="0">
                  <c:v>Retired</c:v>
                </c:pt>
                <c:pt idx="1">
                  <c:v>Unemployed / looking for work</c:v>
                </c:pt>
                <c:pt idx="2">
                  <c:v>At school or in full time education</c:v>
                </c:pt>
                <c:pt idx="3">
                  <c:v>Looking after the family / home</c:v>
                </c:pt>
                <c:pt idx="4">
                  <c:v>Employed</c:v>
                </c:pt>
                <c:pt idx="5">
                  <c:v>Other</c:v>
                </c:pt>
              </c:strCache>
            </c:strRef>
          </c:cat>
          <c:val>
            <c:numRef>
              <c:f>'Question 7'!$B$4:$B$9</c:f>
              <c:numCache>
                <c:formatCode>0.00%</c:formatCode>
                <c:ptCount val="6"/>
                <c:pt idx="0">
                  <c:v>0.7016</c:v>
                </c:pt>
                <c:pt idx="1">
                  <c:v>8.1000000000000013E-3</c:v>
                </c:pt>
                <c:pt idx="2">
                  <c:v>1.61E-2</c:v>
                </c:pt>
                <c:pt idx="3">
                  <c:v>2.4199999999999999E-2</c:v>
                </c:pt>
                <c:pt idx="4">
                  <c:v>0.25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E1-4317-A3B5-078DFB866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759168"/>
        <c:axId val="28757376"/>
      </c:barChart>
      <c:valAx>
        <c:axId val="2875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59168"/>
        <c:crosses val="autoZero"/>
        <c:crossBetween val="between"/>
      </c:valAx>
      <c:catAx>
        <c:axId val="2875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57376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7774D-53C6-437E-A51F-089E8C1D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Arden Medical Centre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B7A14-EE1A-4BFE-A255-D6815B53C3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solidFill>
                  <a:schemeClr val="tx1"/>
                </a:solidFill>
              </a:rPr>
              <a:t>Patient Satisfaction 2017</a:t>
            </a:r>
          </a:p>
        </p:txBody>
      </p:sp>
    </p:spTree>
    <p:extLst>
      <p:ext uri="{BB962C8B-B14F-4D97-AF65-F5344CB8AC3E}">
        <p14:creationId xmlns:p14="http://schemas.microsoft.com/office/powerpoint/2010/main" val="179547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D7E50-AC84-49ED-9E8F-A82CD62FE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5" y="328246"/>
            <a:ext cx="8596668" cy="71276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How old are you?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500-000002000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609270"/>
              </p:ext>
            </p:extLst>
          </p:nvPr>
        </p:nvGraphicFramePr>
        <p:xfrm>
          <a:off x="1434905" y="1041009"/>
          <a:ext cx="10058400" cy="548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46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8D243-7B4E-4D74-94D6-7FE224300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845" y="173501"/>
            <a:ext cx="9831232" cy="740898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Which of the following best describes you?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600-000002000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942761"/>
              </p:ext>
            </p:extLst>
          </p:nvPr>
        </p:nvGraphicFramePr>
        <p:xfrm>
          <a:off x="1336431" y="1097280"/>
          <a:ext cx="10072468" cy="5587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031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9D0B2-A536-4FC8-99DF-180CE1C42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048" y="328247"/>
            <a:ext cx="8596668" cy="76903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Questionnaire Responses – 177 loaded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25AF1-E767-4A6D-9647-571A782B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214" y="1488613"/>
            <a:ext cx="8596668" cy="3880773"/>
          </a:xfrm>
        </p:spPr>
        <p:txBody>
          <a:bodyPr>
            <a:normAutofit/>
          </a:bodyPr>
          <a:lstStyle/>
          <a:p>
            <a:r>
              <a:rPr lang="en-GB" sz="2400" b="1" dirty="0"/>
              <a:t>Question 1 – Booking Appointments – 177 answered</a:t>
            </a:r>
          </a:p>
          <a:p>
            <a:r>
              <a:rPr lang="en-GB" sz="2400" b="1" dirty="0"/>
              <a:t>Question 2 – Consultations – 177 answered</a:t>
            </a:r>
          </a:p>
          <a:p>
            <a:r>
              <a:rPr lang="en-GB" sz="2400" b="1" dirty="0"/>
              <a:t>Question 3 – TV Screen – 175 answered</a:t>
            </a:r>
          </a:p>
          <a:p>
            <a:r>
              <a:rPr lang="en-GB" sz="2400" b="1" dirty="0"/>
              <a:t>Question 4 – Male/Female – 122 answered</a:t>
            </a:r>
          </a:p>
          <a:p>
            <a:r>
              <a:rPr lang="en-GB" sz="2400" b="1" dirty="0"/>
              <a:t>Question 5 – Ethnicity – 124 answered</a:t>
            </a:r>
          </a:p>
          <a:p>
            <a:r>
              <a:rPr lang="en-GB" sz="2400" b="1" dirty="0"/>
              <a:t>Question 6 – Age – 126 answered</a:t>
            </a:r>
          </a:p>
          <a:p>
            <a:r>
              <a:rPr lang="en-GB" sz="2400" b="1" dirty="0"/>
              <a:t>Question 7 – Occupation – 124 answered</a:t>
            </a:r>
          </a:p>
        </p:txBody>
      </p:sp>
    </p:spTree>
    <p:extLst>
      <p:ext uri="{BB962C8B-B14F-4D97-AF65-F5344CB8AC3E}">
        <p14:creationId xmlns:p14="http://schemas.microsoft.com/office/powerpoint/2010/main" val="21294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BD8D6-C481-4939-8EDF-03F0FC3C9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522" y="260252"/>
            <a:ext cx="8596668" cy="642425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Booking appointments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2000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489372"/>
              </p:ext>
            </p:extLst>
          </p:nvPr>
        </p:nvGraphicFramePr>
        <p:xfrm>
          <a:off x="1561514" y="1125415"/>
          <a:ext cx="9959926" cy="5319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950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04889-A089-47F2-B916-2B730D9D1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370450"/>
            <a:ext cx="8596668" cy="811237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Comparison with previous year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CA5D8D-B997-4CEF-907D-2653BC551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401428"/>
              </p:ext>
            </p:extLst>
          </p:nvPr>
        </p:nvGraphicFramePr>
        <p:xfrm>
          <a:off x="1146002" y="2166425"/>
          <a:ext cx="10131596" cy="3798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6996">
                  <a:extLst>
                    <a:ext uri="{9D8B030D-6E8A-4147-A177-3AD203B41FA5}">
                      <a16:colId xmlns:a16="http://schemas.microsoft.com/office/drawing/2014/main" val="1907915084"/>
                    </a:ext>
                  </a:extLst>
                </a:gridCol>
                <a:gridCol w="982818">
                  <a:extLst>
                    <a:ext uri="{9D8B030D-6E8A-4147-A177-3AD203B41FA5}">
                      <a16:colId xmlns:a16="http://schemas.microsoft.com/office/drawing/2014/main" val="937668569"/>
                    </a:ext>
                  </a:extLst>
                </a:gridCol>
                <a:gridCol w="955891">
                  <a:extLst>
                    <a:ext uri="{9D8B030D-6E8A-4147-A177-3AD203B41FA5}">
                      <a16:colId xmlns:a16="http://schemas.microsoft.com/office/drawing/2014/main" val="2781056259"/>
                    </a:ext>
                  </a:extLst>
                </a:gridCol>
                <a:gridCol w="955891">
                  <a:extLst>
                    <a:ext uri="{9D8B030D-6E8A-4147-A177-3AD203B41FA5}">
                      <a16:colId xmlns:a16="http://schemas.microsoft.com/office/drawing/2014/main" val="2238738628"/>
                    </a:ext>
                  </a:extLst>
                </a:gridCol>
              </a:tblGrid>
              <a:tr h="75978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Combined “Agree/Strongly Agree”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7780"/>
                  </a:ext>
                </a:extLst>
              </a:tr>
              <a:tr h="75978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dirty="0"/>
                        <a:t>I find it easy to book an 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</a:t>
                      </a:r>
                    </a:p>
                    <a:p>
                      <a:r>
                        <a:rPr lang="en-GB" dirty="0"/>
                        <a:t>  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442795"/>
                  </a:ext>
                </a:extLst>
              </a:tr>
              <a:tr h="75978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dirty="0"/>
                        <a:t>I find it easy to get through on the telephone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 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82802"/>
                  </a:ext>
                </a:extLst>
              </a:tr>
              <a:tr h="75978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dirty="0"/>
                        <a:t>I find the receptionists helpful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 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476681"/>
                  </a:ext>
                </a:extLst>
              </a:tr>
              <a:tr h="75978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dirty="0"/>
                        <a:t>I can book an appointment at a time convenient for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 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680075"/>
                  </a:ext>
                </a:extLst>
              </a:tr>
            </a:tbl>
          </a:graphicData>
        </a:graphic>
      </p:graphicFrame>
      <p:sp>
        <p:nvSpPr>
          <p:cNvPr id="4" name="Arrow: Up 3">
            <a:extLst>
              <a:ext uri="{FF2B5EF4-FFF2-40B4-BE49-F238E27FC236}">
                <a16:creationId xmlns:a16="http://schemas.microsoft.com/office/drawing/2014/main" id="{C665E552-C5E0-4BE9-A218-406AD1A8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00829" y="3179300"/>
            <a:ext cx="484632" cy="295421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08F0D3D9-6A13-4F44-A4EA-B02D8679F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27323" y="5490642"/>
            <a:ext cx="484632" cy="295421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Up-Down 7">
            <a:extLst>
              <a:ext uri="{FF2B5EF4-FFF2-40B4-BE49-F238E27FC236}">
                <a16:creationId xmlns:a16="http://schemas.microsoft.com/office/drawing/2014/main" id="{D23DB0FF-0DAF-4A2E-8E05-03C5CA77B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0593318" y="4660776"/>
            <a:ext cx="304801" cy="4846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66748DCB-C376-4DDB-8D86-BCE4AB4584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0590744" y="3870390"/>
            <a:ext cx="304801" cy="4846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95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255A-B3DA-4196-BE00-B7D80DC6A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251" y="271975"/>
            <a:ext cx="8596668" cy="71276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Thinking of your last consultation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4773751"/>
              </p:ext>
            </p:extLst>
          </p:nvPr>
        </p:nvGraphicFramePr>
        <p:xfrm>
          <a:off x="1400628" y="1125414"/>
          <a:ext cx="10092677" cy="5400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661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04889-A089-47F2-B916-2B730D9D1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370450"/>
            <a:ext cx="8596668" cy="811237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Comparison with previous year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CA5D8D-B997-4CEF-907D-2653BC551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49475"/>
              </p:ext>
            </p:extLst>
          </p:nvPr>
        </p:nvGraphicFramePr>
        <p:xfrm>
          <a:off x="906852" y="1557998"/>
          <a:ext cx="10385261" cy="4712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8188">
                  <a:extLst>
                    <a:ext uri="{9D8B030D-6E8A-4147-A177-3AD203B41FA5}">
                      <a16:colId xmlns:a16="http://schemas.microsoft.com/office/drawing/2014/main" val="1907915084"/>
                    </a:ext>
                  </a:extLst>
                </a:gridCol>
                <a:gridCol w="1007425">
                  <a:extLst>
                    <a:ext uri="{9D8B030D-6E8A-4147-A177-3AD203B41FA5}">
                      <a16:colId xmlns:a16="http://schemas.microsoft.com/office/drawing/2014/main" val="937668569"/>
                    </a:ext>
                  </a:extLst>
                </a:gridCol>
                <a:gridCol w="979824">
                  <a:extLst>
                    <a:ext uri="{9D8B030D-6E8A-4147-A177-3AD203B41FA5}">
                      <a16:colId xmlns:a16="http://schemas.microsoft.com/office/drawing/2014/main" val="2781056259"/>
                    </a:ext>
                  </a:extLst>
                </a:gridCol>
                <a:gridCol w="979824">
                  <a:extLst>
                    <a:ext uri="{9D8B030D-6E8A-4147-A177-3AD203B41FA5}">
                      <a16:colId xmlns:a16="http://schemas.microsoft.com/office/drawing/2014/main" val="4246476192"/>
                    </a:ext>
                  </a:extLst>
                </a:gridCol>
              </a:tblGrid>
              <a:tr h="66895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Combined “Agree/Strongly Agree”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7780"/>
                  </a:ext>
                </a:extLst>
              </a:tr>
              <a:tr h="6689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I found the waiting time at surgery acceptable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442795"/>
                  </a:ext>
                </a:extLst>
              </a:tr>
              <a:tr h="6984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I was given enough time with doctor / nurse / healthcare assistant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54050"/>
                  </a:ext>
                </a:extLst>
              </a:tr>
              <a:tr h="6689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I felt listened 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349998"/>
                  </a:ext>
                </a:extLst>
              </a:tr>
              <a:tr h="6689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My treatments and tests were explained to 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82802"/>
                  </a:ext>
                </a:extLst>
              </a:tr>
              <a:tr h="6689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I felt involved with decisions about my care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476681"/>
                  </a:ext>
                </a:extLst>
              </a:tr>
              <a:tr h="6689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Overall my experience at Arden Medical Centre has been positive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</a:t>
                      </a:r>
                    </a:p>
                    <a:p>
                      <a:r>
                        <a:rPr lang="en-GB" dirty="0"/>
                        <a:t>  99%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680075"/>
                  </a:ext>
                </a:extLst>
              </a:tr>
            </a:tbl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4C8FA87B-01AE-4BB8-8C07-06FC12444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55678" y="5135777"/>
            <a:ext cx="484632" cy="304799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E9E2A053-4074-495E-9237-7629DD4CB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55678" y="2491620"/>
            <a:ext cx="484632" cy="304799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81199317-FC30-44D0-8326-7E313500D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55678" y="3125639"/>
            <a:ext cx="484632" cy="304799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C5A6EDCC-7DDA-4466-89FE-0842F35AFD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55678" y="3802310"/>
            <a:ext cx="484632" cy="304799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C5E37517-DD55-4BA3-81E7-7F810EAA1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55678" y="5744843"/>
            <a:ext cx="484632" cy="304799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Up-Down 9">
            <a:extLst>
              <a:ext uri="{FF2B5EF4-FFF2-40B4-BE49-F238E27FC236}">
                <a16:creationId xmlns:a16="http://schemas.microsoft.com/office/drawing/2014/main" id="{8CBD15EC-3A88-4A8C-9DE9-53A57C5C6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0645593" y="4419021"/>
            <a:ext cx="304801" cy="4846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51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9CD8-F81C-4FB3-9F42-303BA6A10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96" y="286043"/>
            <a:ext cx="8596668" cy="71276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TV Screen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684368"/>
              </p:ext>
            </p:extLst>
          </p:nvPr>
        </p:nvGraphicFramePr>
        <p:xfrm>
          <a:off x="1245249" y="1111347"/>
          <a:ext cx="10227213" cy="5418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699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54F0-1792-4D12-88BF-E6D2D268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859" y="229773"/>
            <a:ext cx="8596668" cy="726831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Are you….?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300-000002000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918046"/>
              </p:ext>
            </p:extLst>
          </p:nvPr>
        </p:nvGraphicFramePr>
        <p:xfrm>
          <a:off x="1217117" y="1111348"/>
          <a:ext cx="10269415" cy="5418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1902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3FD98-8BBA-40DC-BFD1-B37ADB2E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43" y="286043"/>
            <a:ext cx="8596668" cy="726831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What is your ethnic group?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400-000002000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46594"/>
              </p:ext>
            </p:extLst>
          </p:nvPr>
        </p:nvGraphicFramePr>
        <p:xfrm>
          <a:off x="1280159" y="1139483"/>
          <a:ext cx="10199077" cy="5432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19239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289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Arden Medical Centre</vt:lpstr>
      <vt:lpstr>Questionnaire Responses – 177 loaded</vt:lpstr>
      <vt:lpstr>Booking appointments</vt:lpstr>
      <vt:lpstr>Comparison with previous year</vt:lpstr>
      <vt:lpstr>Thinking of your last consultation</vt:lpstr>
      <vt:lpstr>Comparison with previous year</vt:lpstr>
      <vt:lpstr>TV Screen</vt:lpstr>
      <vt:lpstr>Are you….?</vt:lpstr>
      <vt:lpstr>What is your ethnic group?</vt:lpstr>
      <vt:lpstr>How old are you?</vt:lpstr>
      <vt:lpstr>Which of the following best describes you?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Major</dc:creator>
  <cp:lastModifiedBy>Katy Morson</cp:lastModifiedBy>
  <cp:revision>9</cp:revision>
  <dcterms:created xsi:type="dcterms:W3CDTF">2018-02-18T18:50:51Z</dcterms:created>
  <dcterms:modified xsi:type="dcterms:W3CDTF">2022-06-29T10:30:17Z</dcterms:modified>
</cp:coreProperties>
</file>