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2"/>
  </p:notesMasterIdLst>
  <p:sldIdLst>
    <p:sldId id="266" r:id="rId6"/>
    <p:sldId id="301" r:id="rId7"/>
    <p:sldId id="264" r:id="rId8"/>
    <p:sldId id="312" r:id="rId9"/>
    <p:sldId id="340" r:id="rId10"/>
    <p:sldId id="311" r:id="rId11"/>
    <p:sldId id="325" r:id="rId12"/>
    <p:sldId id="326" r:id="rId13"/>
    <p:sldId id="327" r:id="rId14"/>
    <p:sldId id="346" r:id="rId15"/>
    <p:sldId id="328" r:id="rId16"/>
    <p:sldId id="329" r:id="rId17"/>
    <p:sldId id="330" r:id="rId18"/>
    <p:sldId id="331" r:id="rId19"/>
    <p:sldId id="333" r:id="rId20"/>
    <p:sldId id="34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Cleary" initials="SC" lastIdx="11" clrIdx="0"/>
  <p:cmAuthor id="2" name="Rajeshree Rana" initials="RR"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CE"/>
    <a:srgbClr val="78BE20"/>
    <a:srgbClr val="2E96CA"/>
    <a:srgbClr val="D9D9D9"/>
    <a:srgbClr val="BDD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92" autoAdjust="0"/>
    <p:restoredTop sz="94595" autoAdjust="0"/>
  </p:normalViewPr>
  <p:slideViewPr>
    <p:cSldViewPr snapToGrid="0">
      <p:cViewPr varScale="1">
        <p:scale>
          <a:sx n="71" d="100"/>
          <a:sy n="71" d="100"/>
        </p:scale>
        <p:origin x="54" y="6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7F4E1-4E96-4DB0-881A-ED911386D5DA}" type="datetimeFigureOut">
              <a:rPr lang="en-GB" smtClean="0"/>
              <a:t>02/02/2024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34F9F-0866-4F91-B627-C1C8FD87BD6B}" type="slidenum">
              <a:rPr lang="en-GB" smtClean="0"/>
              <a:t>‹#›</a:t>
            </a:fld>
            <a:endParaRPr lang="en-GB" dirty="0"/>
          </a:p>
        </p:txBody>
      </p:sp>
    </p:spTree>
    <p:extLst>
      <p:ext uri="{BB962C8B-B14F-4D97-AF65-F5344CB8AC3E}">
        <p14:creationId xmlns:p14="http://schemas.microsoft.com/office/powerpoint/2010/main" val="346768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AD3B88-3D49-5744-A9A5-990746ABFB52}"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332877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D3B88-3D49-5744-A9A5-990746ABFB52}"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870952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D3B88-3D49-5744-A9A5-990746ABFB52}"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858112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ED9EAC-AD8D-5A46-8CD7-67CE38919446}"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8839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9EAC-AD8D-5A46-8CD7-67CE38919446}"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738489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9EAC-AD8D-5A46-8CD7-67CE38919446}"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25634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9EAC-AD8D-5A46-8CD7-67CE38919446}" type="datetimeFigureOut">
              <a:rPr lang="en-US" smtClean="0"/>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56397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ED9EAC-AD8D-5A46-8CD7-67CE38919446}" type="datetimeFigureOut">
              <a:rPr lang="en-US" smtClean="0"/>
              <a:t>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93065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D9EAC-AD8D-5A46-8CD7-67CE38919446}" type="datetimeFigureOut">
              <a:rPr lang="en-US" smtClean="0"/>
              <a:t>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18848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1"/>
          </p:nvPr>
        </p:nvSpPr>
        <p:spPr>
          <a:xfrm flipH="1">
            <a:off x="3179805" y="-132591"/>
            <a:ext cx="7239000" cy="7082971"/>
          </a:xfrm>
          <a:prstGeom prst="parallelogram">
            <a:avLst/>
          </a:prstGeom>
        </p:spPr>
        <p:txBody>
          <a:bodyPr rtlCol="0">
            <a:normAutofit/>
          </a:bodyPr>
          <a:lstStyle/>
          <a:p>
            <a:pPr lvl="0"/>
            <a:endParaRPr lang="id-ID" noProof="0"/>
          </a:p>
        </p:txBody>
      </p:sp>
    </p:spTree>
    <p:extLst>
      <p:ext uri="{BB962C8B-B14F-4D97-AF65-F5344CB8AC3E}">
        <p14:creationId xmlns:p14="http://schemas.microsoft.com/office/powerpoint/2010/main" val="321687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ED9EAC-AD8D-5A46-8CD7-67CE38919446}" type="datetimeFigureOut">
              <a:rPr lang="en-US" smtClean="0"/>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38041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D3B88-3D49-5744-A9A5-990746ABFB52}"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469796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ED9EAC-AD8D-5A46-8CD7-67CE38919446}" type="datetimeFigureOut">
              <a:rPr lang="en-US" smtClean="0"/>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353839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9EAC-AD8D-5A46-8CD7-67CE38919446}"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1388160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9EAC-AD8D-5A46-8CD7-67CE38919446}"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6585A-3ED6-FF48-A880-DECE1DFE2E79}" type="slidenum">
              <a:rPr lang="en-US" smtClean="0"/>
              <a:t>‹#›</a:t>
            </a:fld>
            <a:endParaRPr lang="en-US" dirty="0"/>
          </a:p>
        </p:txBody>
      </p:sp>
    </p:spTree>
    <p:extLst>
      <p:ext uri="{BB962C8B-B14F-4D97-AF65-F5344CB8AC3E}">
        <p14:creationId xmlns:p14="http://schemas.microsoft.com/office/powerpoint/2010/main" val="55713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AD3B88-3D49-5744-A9A5-990746ABFB52}" type="datetimeFigureOut">
              <a:rPr lang="en-US" smtClean="0"/>
              <a:t>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172096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AD3B88-3D49-5744-A9A5-990746ABFB52}" type="datetimeFigureOut">
              <a:rPr lang="en-US" smtClean="0"/>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1945232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D3B88-3D49-5744-A9A5-990746ABFB52}" type="datetimeFigureOut">
              <a:rPr lang="en-US" smtClean="0"/>
              <a:t>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23050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AD3B88-3D49-5744-A9A5-990746ABFB52}" type="datetimeFigureOut">
              <a:rPr lang="en-US" smtClean="0"/>
              <a:t>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7263CF-104D-A54B-864A-00ACE03E899E}" type="slidenum">
              <a:rPr lang="en-US" smtClean="0"/>
              <a:t>‹#›</a:t>
            </a:fld>
            <a:endParaRPr lang="en-US" dirty="0"/>
          </a:p>
        </p:txBody>
      </p:sp>
      <p:sp>
        <p:nvSpPr>
          <p:cNvPr id="7" name="Picture Placeholder 6"/>
          <p:cNvSpPr>
            <a:spLocks noGrp="1"/>
          </p:cNvSpPr>
          <p:nvPr>
            <p:ph type="pic" sz="quarter" idx="13"/>
          </p:nvPr>
        </p:nvSpPr>
        <p:spPr>
          <a:xfrm>
            <a:off x="1162050" y="2533650"/>
            <a:ext cx="2862263" cy="2862263"/>
          </a:xfrm>
        </p:spPr>
        <p:txBody>
          <a:bodyPr/>
          <a:lstStyle/>
          <a:p>
            <a:endParaRPr lang="en-US" dirty="0"/>
          </a:p>
        </p:txBody>
      </p:sp>
      <p:sp>
        <p:nvSpPr>
          <p:cNvPr id="8" name="Picture Placeholder 6"/>
          <p:cNvSpPr>
            <a:spLocks noGrp="1"/>
          </p:cNvSpPr>
          <p:nvPr>
            <p:ph type="pic" sz="quarter" idx="14"/>
          </p:nvPr>
        </p:nvSpPr>
        <p:spPr>
          <a:xfrm>
            <a:off x="4305300" y="2533650"/>
            <a:ext cx="4538663" cy="2862263"/>
          </a:xfrm>
        </p:spPr>
        <p:txBody>
          <a:bodyPr/>
          <a:lstStyle/>
          <a:p>
            <a:endParaRPr lang="en-US" dirty="0"/>
          </a:p>
        </p:txBody>
      </p:sp>
    </p:spTree>
    <p:extLst>
      <p:ext uri="{BB962C8B-B14F-4D97-AF65-F5344CB8AC3E}">
        <p14:creationId xmlns:p14="http://schemas.microsoft.com/office/powerpoint/2010/main" val="11979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316958" y="1476479"/>
            <a:ext cx="3965575" cy="3965575"/>
          </a:xfrm>
          <a:prstGeom prst="ellipse">
            <a:avLst/>
          </a:prstGeom>
        </p:spPr>
        <p:txBody>
          <a:bodyPr/>
          <a:lstStyle/>
          <a:p>
            <a:endParaRPr lang="en-US" dirty="0"/>
          </a:p>
        </p:txBody>
      </p:sp>
    </p:spTree>
    <p:extLst>
      <p:ext uri="{BB962C8B-B14F-4D97-AF65-F5344CB8AC3E}">
        <p14:creationId xmlns:p14="http://schemas.microsoft.com/office/powerpoint/2010/main" val="117684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AD3B88-3D49-5744-A9A5-990746ABFB52}" type="datetimeFigureOut">
              <a:rPr lang="en-US" smtClean="0"/>
              <a:t>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263CF-104D-A54B-864A-00ACE03E899E}" type="slidenum">
              <a:rPr lang="en-US" smtClean="0"/>
              <a:t>‹#›</a:t>
            </a:fld>
            <a:endParaRPr lang="en-US" dirty="0"/>
          </a:p>
        </p:txBody>
      </p:sp>
    </p:spTree>
    <p:extLst>
      <p:ext uri="{BB962C8B-B14F-4D97-AF65-F5344CB8AC3E}">
        <p14:creationId xmlns:p14="http://schemas.microsoft.com/office/powerpoint/2010/main" val="84433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11223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D3B88-3D49-5744-A9A5-990746ABFB52}" type="datetimeFigureOut">
              <a:rPr lang="en-US" smtClean="0"/>
              <a:t>2/2/2024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263CF-104D-A54B-864A-00ACE03E899E}" type="slidenum">
              <a:rPr lang="en-US" smtClean="0"/>
              <a:t>‹#›</a:t>
            </a:fld>
            <a:endParaRPr lang="en-US" dirty="0"/>
          </a:p>
        </p:txBody>
      </p:sp>
    </p:spTree>
    <p:extLst>
      <p:ext uri="{BB962C8B-B14F-4D97-AF65-F5344CB8AC3E}">
        <p14:creationId xmlns:p14="http://schemas.microsoft.com/office/powerpoint/2010/main" val="1354798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D9EAC-AD8D-5A46-8CD7-67CE38919446}" type="datetimeFigureOut">
              <a:rPr lang="en-US" smtClean="0"/>
              <a:t>2/2/2024</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6585A-3ED6-FF48-A880-DECE1DFE2E79}" type="slidenum">
              <a:rPr lang="en-US" smtClean="0"/>
              <a:t>‹#›</a:t>
            </a:fld>
            <a:endParaRPr lang="en-US" dirty="0"/>
          </a:p>
        </p:txBody>
      </p:sp>
    </p:spTree>
    <p:extLst>
      <p:ext uri="{BB962C8B-B14F-4D97-AF65-F5344CB8AC3E}">
        <p14:creationId xmlns:p14="http://schemas.microsoft.com/office/powerpoint/2010/main" val="47409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mailto:project.bump@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a:spLocks noChangeAspect="1"/>
          </p:cNvSpPr>
          <p:nvPr/>
        </p:nvSpPr>
        <p:spPr>
          <a:xfrm>
            <a:off x="0" y="1263031"/>
            <a:ext cx="9144000" cy="4061443"/>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41" y="538719"/>
            <a:ext cx="1104121" cy="665456"/>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1702" y="191428"/>
            <a:ext cx="657446" cy="266709"/>
          </a:xfrm>
          <a:prstGeom prst="rect">
            <a:avLst/>
          </a:prstGeom>
        </p:spPr>
      </p:pic>
      <p:pic>
        <p:nvPicPr>
          <p:cNvPr id="7" name="Picture 6">
            <a:extLst>
              <a:ext uri="{C183D7F6-B498-43B3-948B-1728B52AA6E4}">
                <adec:decorative xmlns:adec="http://schemas.microsoft.com/office/drawing/2017/decorative" val="1"/>
              </a:ext>
            </a:extLst>
          </p:cNvPr>
          <p:cNvPicPr/>
          <p:nvPr/>
        </p:nvPicPr>
        <p:blipFill rotWithShape="1">
          <a:blip r:embed="rId4" cstate="print">
            <a:extLst>
              <a:ext uri="{28A0092B-C50C-407E-A947-70E740481C1C}">
                <a14:useLocalDpi xmlns:a14="http://schemas.microsoft.com/office/drawing/2010/main" val="0"/>
              </a:ext>
            </a:extLst>
          </a:blip>
          <a:srcRect b="9928"/>
          <a:stretch/>
        </p:blipFill>
        <p:spPr>
          <a:xfrm>
            <a:off x="0" y="5726661"/>
            <a:ext cx="7543800" cy="1131339"/>
          </a:xfrm>
          <a:prstGeom prst="rect">
            <a:avLst/>
          </a:prstGeom>
        </p:spPr>
      </p:pic>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80" r="134"/>
          <a:stretch/>
        </p:blipFill>
        <p:spPr bwMode="auto">
          <a:xfrm>
            <a:off x="0" y="2328463"/>
            <a:ext cx="9144000" cy="328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7078" y="1318533"/>
            <a:ext cx="8592069" cy="1077218"/>
          </a:xfrm>
          <a:prstGeom prst="rect">
            <a:avLst/>
          </a:prstGeom>
          <a:noFill/>
        </p:spPr>
        <p:txBody>
          <a:bodyPr wrap="square" rtlCol="0">
            <a:spAutoFit/>
          </a:bodyPr>
          <a:lstStyle/>
          <a:p>
            <a:pPr algn="ctr"/>
            <a:r>
              <a:rPr lang="en-GB" sz="3200" b="1" dirty="0">
                <a:cs typeface="Arial" panose="020B0604020202020204" pitchFamily="34" charset="0"/>
              </a:rPr>
              <a:t>Single Point of Access (SPA)</a:t>
            </a:r>
          </a:p>
          <a:p>
            <a:pPr algn="ctr"/>
            <a:r>
              <a:rPr lang="en-GB" sz="3200" b="1" dirty="0">
                <a:cs typeface="Arial" panose="020B0604020202020204" pitchFamily="34" charset="0"/>
              </a:rPr>
              <a:t>Maternity Care referral portal</a:t>
            </a:r>
          </a:p>
        </p:txBody>
      </p:sp>
      <p:sp>
        <p:nvSpPr>
          <p:cNvPr id="2" name="Title 1">
            <a:extLst>
              <a:ext uri="{FF2B5EF4-FFF2-40B4-BE49-F238E27FC236}">
                <a16:creationId xmlns:a16="http://schemas.microsoft.com/office/drawing/2014/main" id="{C892C0E7-7DFF-6D9C-E7F3-6574E1D2DFB7}"/>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1</a:t>
            </a:r>
            <a:endParaRPr lang="en-GB" dirty="0"/>
          </a:p>
        </p:txBody>
      </p:sp>
    </p:spTree>
    <p:extLst>
      <p:ext uri="{BB962C8B-B14F-4D97-AF65-F5344CB8AC3E}">
        <p14:creationId xmlns:p14="http://schemas.microsoft.com/office/powerpoint/2010/main" val="69925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15" name="Rectangle 14"/>
          <p:cNvSpPr>
            <a:spLocks noChangeAspect="1"/>
          </p:cNvSpPr>
          <p:nvPr/>
        </p:nvSpPr>
        <p:spPr>
          <a:xfrm>
            <a:off x="0" y="0"/>
            <a:ext cx="9144000" cy="419100"/>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solidFill>
                  <a:schemeClr val="tx1"/>
                </a:solidFill>
              </a:rPr>
              <a:t>SINGLE POINT OF ACCESS (SPA) PORTAL STEP 2 –  Entering personal details cont’d </a:t>
            </a:r>
            <a:endParaRPr lang="en-GB" sz="1600" dirty="0">
              <a:solidFill>
                <a:schemeClr val="tx1"/>
              </a:solidFill>
            </a:endParaRPr>
          </a:p>
        </p:txBody>
      </p:sp>
      <p:sp>
        <p:nvSpPr>
          <p:cNvPr id="16" name="Rectangle 15">
            <a:extLst>
              <a:ext uri="{C183D7F6-B498-43B3-948B-1728B52AA6E4}">
                <adec:decorative xmlns:adec="http://schemas.microsoft.com/office/drawing/2017/decorative" val="1"/>
              </a:ext>
            </a:extLst>
          </p:cNvPr>
          <p:cNvSpPr>
            <a:spLocks noChangeAspect="1"/>
          </p:cNvSpPr>
          <p:nvPr/>
        </p:nvSpPr>
        <p:spPr>
          <a:xfrm>
            <a:off x="0" y="5350149"/>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78" t="3146"/>
          <a:stretch/>
        </p:blipFill>
        <p:spPr bwMode="auto">
          <a:xfrm>
            <a:off x="2544225" y="565196"/>
            <a:ext cx="1104392" cy="31532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268992" y="1042249"/>
            <a:ext cx="1830471" cy="738664"/>
          </a:xfrm>
          <a:prstGeom prst="rect">
            <a:avLst/>
          </a:prstGeom>
          <a:solidFill>
            <a:srgbClr val="D9D9D9"/>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If requires an interpreter select language choice</a:t>
            </a:r>
          </a:p>
        </p:txBody>
      </p:sp>
      <p:cxnSp>
        <p:nvCxnSpPr>
          <p:cNvPr id="9" name="Straight Arrow Connector 8">
            <a:extLst>
              <a:ext uri="{C183D7F6-B498-43B3-948B-1728B52AA6E4}">
                <adec:decorative xmlns:adec="http://schemas.microsoft.com/office/drawing/2017/decorative" val="1"/>
              </a:ext>
            </a:extLst>
          </p:cNvPr>
          <p:cNvCxnSpPr>
            <a:stCxn id="17" idx="3"/>
          </p:cNvCxnSpPr>
          <p:nvPr/>
        </p:nvCxnSpPr>
        <p:spPr>
          <a:xfrm>
            <a:off x="2099463" y="1411581"/>
            <a:ext cx="442277"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283864" y="2976447"/>
            <a:ext cx="2033702" cy="1169551"/>
          </a:xfrm>
          <a:prstGeom prst="rect">
            <a:avLst/>
          </a:prstGeom>
          <a:solidFill>
            <a:srgbClr val="D9D9D9"/>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1400" b="1" dirty="0"/>
              <a:t>Important that the right GP practice site is selected to reduce any delays in processing referral</a:t>
            </a:r>
          </a:p>
        </p:txBody>
      </p:sp>
      <p:cxnSp>
        <p:nvCxnSpPr>
          <p:cNvPr id="4" name="Straight Arrow Connector 3">
            <a:extLst>
              <a:ext uri="{C183D7F6-B498-43B3-948B-1728B52AA6E4}">
                <adec:decorative xmlns:adec="http://schemas.microsoft.com/office/drawing/2017/decorative" val="1"/>
              </a:ext>
            </a:extLst>
          </p:cNvPr>
          <p:cNvCxnSpPr/>
          <p:nvPr/>
        </p:nvCxnSpPr>
        <p:spPr>
          <a:xfrm>
            <a:off x="1215835" y="3930554"/>
            <a:ext cx="0" cy="49530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85" y="4425862"/>
            <a:ext cx="5239431" cy="89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0334" y="539677"/>
            <a:ext cx="3958995" cy="386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C183D7F6-B498-43B3-948B-1728B52AA6E4}">
                <adec:decorative xmlns:adec="http://schemas.microsoft.com/office/drawing/2017/decorative" val="1"/>
              </a:ext>
            </a:extLst>
          </p:cNvPr>
          <p:cNvCxnSpPr/>
          <p:nvPr/>
        </p:nvCxnSpPr>
        <p:spPr>
          <a:xfrm>
            <a:off x="3620825" y="1658679"/>
            <a:ext cx="602920"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 name="Straight Arrow Connector 2">
            <a:extLst>
              <a:ext uri="{C183D7F6-B498-43B3-948B-1728B52AA6E4}">
                <adec:decorative xmlns:adec="http://schemas.microsoft.com/office/drawing/2017/decorative" val="1"/>
              </a:ext>
            </a:extLst>
          </p:cNvPr>
          <p:cNvCxnSpPr/>
          <p:nvPr/>
        </p:nvCxnSpPr>
        <p:spPr>
          <a:xfrm flipV="1">
            <a:off x="3648617" y="2711302"/>
            <a:ext cx="273668" cy="17209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C183D7F6-B498-43B3-948B-1728B52AA6E4}">
                <adec:decorative xmlns:adec="http://schemas.microsoft.com/office/drawing/2017/decorative" val="1"/>
              </a:ext>
            </a:extLst>
          </p:cNvPr>
          <p:cNvCxnSpPr/>
          <p:nvPr/>
        </p:nvCxnSpPr>
        <p:spPr>
          <a:xfrm flipH="1">
            <a:off x="5146158" y="1501438"/>
            <a:ext cx="3003627" cy="561278"/>
          </a:xfrm>
          <a:prstGeom prst="straightConnector1">
            <a:avLst/>
          </a:prstGeom>
          <a:ln>
            <a:solidFill>
              <a:srgbClr val="2E96CA"/>
            </a:solidFill>
            <a:tailEnd type="arrow"/>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6804838" y="539678"/>
            <a:ext cx="1913860" cy="979626"/>
          </a:xfrm>
          <a:prstGeom prst="rect">
            <a:avLst/>
          </a:prstGeom>
          <a:solidFill>
            <a:srgbClr val="D9D9D9"/>
          </a:solidFill>
        </p:spPr>
        <p:style>
          <a:lnRef idx="2">
            <a:schemeClr val="dk1"/>
          </a:lnRef>
          <a:fillRef idx="1">
            <a:schemeClr val="lt1"/>
          </a:fillRef>
          <a:effectRef idx="0">
            <a:schemeClr val="dk1"/>
          </a:effectRef>
          <a:fontRef idx="minor">
            <a:schemeClr val="dk1"/>
          </a:fontRef>
        </p:style>
        <p:txBody>
          <a:bodyPr wrap="square" numCol="1" spcCol="360000" rtlCol="0">
            <a:spAutoFit/>
          </a:bodyPr>
          <a:lstStyle/>
          <a:p>
            <a:pPr>
              <a:spcAft>
                <a:spcPts val="700"/>
              </a:spcAft>
            </a:pPr>
            <a:r>
              <a:rPr lang="en-GB" sz="1400" b="1" kern="0" dirty="0">
                <a:solidFill>
                  <a:schemeClr val="tx1"/>
                </a:solidFill>
                <a:cs typeface="Arial" panose="020B0604020202020204" pitchFamily="34" charset="0"/>
              </a:rPr>
              <a:t>Important that the correct NHS number is entered to avoid delays in processing </a:t>
            </a:r>
          </a:p>
        </p:txBody>
      </p:sp>
      <p:sp>
        <p:nvSpPr>
          <p:cNvPr id="2" name="Title 1">
            <a:extLst>
              <a:ext uri="{FF2B5EF4-FFF2-40B4-BE49-F238E27FC236}">
                <a16:creationId xmlns:a16="http://schemas.microsoft.com/office/drawing/2014/main" id="{57AE30A2-9C25-9989-5CCD-FE6C9E5C14C9}"/>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10</a:t>
            </a:r>
            <a:endParaRPr lang="en-GB" dirty="0"/>
          </a:p>
        </p:txBody>
      </p:sp>
    </p:spTree>
    <p:extLst>
      <p:ext uri="{BB962C8B-B14F-4D97-AF65-F5344CB8AC3E}">
        <p14:creationId xmlns:p14="http://schemas.microsoft.com/office/powerpoint/2010/main" val="243180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C183D7F6-B498-43B3-948B-1728B52AA6E4}">
                <adec:decorative xmlns:adec="http://schemas.microsoft.com/office/drawing/2017/decorative" val="1"/>
              </a:ext>
            </a:extLst>
          </p:cNvPr>
          <p:cNvCxnSpPr/>
          <p:nvPr/>
        </p:nvCxnSpPr>
        <p:spPr>
          <a:xfrm>
            <a:off x="1388978" y="4513048"/>
            <a:ext cx="0" cy="5718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solidFill>
                  <a:schemeClr val="tx1"/>
                </a:solidFill>
              </a:rPr>
              <a:t>SINGLE POINT OF ACCESS (SPA) PORTAL STEP 3 - Health questions </a:t>
            </a:r>
            <a:endParaRPr lang="en-GB" sz="1600" dirty="0">
              <a:solidFill>
                <a:schemeClr val="tx1"/>
              </a:solidFill>
            </a:endParaRPr>
          </a:p>
        </p:txBody>
      </p:sp>
      <p:sp>
        <p:nvSpPr>
          <p:cNvPr id="16" name="Rectangle 15">
            <a:extLst>
              <a:ext uri="{C183D7F6-B498-43B3-948B-1728B52AA6E4}">
                <adec:decorative xmlns:adec="http://schemas.microsoft.com/office/drawing/2017/decorative" val="1"/>
              </a:ext>
            </a:extLst>
          </p:cNvPr>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0" name="TextBox 9"/>
          <p:cNvSpPr txBox="1"/>
          <p:nvPr/>
        </p:nvSpPr>
        <p:spPr>
          <a:xfrm>
            <a:off x="477990" y="694090"/>
            <a:ext cx="1821976" cy="2551981"/>
          </a:xfrm>
          <a:prstGeom prst="rect">
            <a:avLst/>
          </a:prstGeom>
          <a:noFill/>
          <a:ln>
            <a:solidFill>
              <a:schemeClr val="tx1"/>
            </a:solidFill>
          </a:ln>
        </p:spPr>
        <p:txBody>
          <a:bodyPr wrap="square" numCol="1" spcCol="360000" rtlCol="0">
            <a:spAutoFit/>
          </a:bodyPr>
          <a:lstStyle/>
          <a:p>
            <a:pPr>
              <a:spcAft>
                <a:spcPts val="700"/>
              </a:spcAft>
            </a:pPr>
            <a:r>
              <a:rPr lang="en-GB" sz="1400" kern="0" dirty="0">
                <a:cs typeface="Arial" panose="020B0604020202020204" pitchFamily="34" charset="0"/>
              </a:rPr>
              <a:t>The women will be asked to answer some medical questions,. </a:t>
            </a:r>
          </a:p>
          <a:p>
            <a:pPr>
              <a:spcAft>
                <a:spcPts val="700"/>
              </a:spcAft>
            </a:pPr>
            <a:r>
              <a:rPr lang="en-GB" sz="1400" kern="0" dirty="0">
                <a:cs typeface="Arial" panose="020B0604020202020204" pitchFamily="34" charset="0"/>
              </a:rPr>
              <a:t>Allowing a fast-track referral  to the hospital of her choice., highlighting  the care pathway she  needs dependant on the  answers she provides.</a:t>
            </a: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255" y="406549"/>
            <a:ext cx="4667693" cy="546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12"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36" t="11217" r="33790" b="17395"/>
          <a:stretch/>
        </p:blipFill>
        <p:spPr bwMode="auto">
          <a:xfrm>
            <a:off x="226792" y="5084924"/>
            <a:ext cx="2975212" cy="6079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7" name="Straight Arrow Connector 16">
            <a:extLst>
              <a:ext uri="{C183D7F6-B498-43B3-948B-1728B52AA6E4}">
                <adec:decorative xmlns:adec="http://schemas.microsoft.com/office/drawing/2017/decorative" val="1"/>
              </a:ext>
            </a:extLst>
          </p:cNvPr>
          <p:cNvCxnSpPr/>
          <p:nvPr/>
        </p:nvCxnSpPr>
        <p:spPr>
          <a:xfrm flipV="1">
            <a:off x="3202004" y="5402549"/>
            <a:ext cx="449878" cy="13719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252808" y="3343497"/>
            <a:ext cx="2463095" cy="1169551"/>
          </a:xfrm>
          <a:prstGeom prst="rect">
            <a:avLst/>
          </a:prstGeom>
          <a:noFill/>
          <a:ln>
            <a:solidFill>
              <a:schemeClr val="tx1"/>
            </a:solidFill>
          </a:ln>
        </p:spPr>
        <p:txBody>
          <a:bodyPr wrap="square" numCol="1" spcCol="360000" rtlCol="0">
            <a:spAutoFit/>
          </a:bodyPr>
          <a:lstStyle/>
          <a:p>
            <a:pPr>
              <a:spcAft>
                <a:spcPts val="700"/>
              </a:spcAft>
            </a:pPr>
            <a:r>
              <a:rPr lang="en-GB" sz="1400" kern="0" dirty="0">
                <a:cs typeface="Arial" panose="020B0604020202020204" pitchFamily="34" charset="0"/>
              </a:rPr>
              <a:t>Choice of Hospital sites to select from, asking for 1</a:t>
            </a:r>
            <a:r>
              <a:rPr lang="en-GB" sz="1400" kern="0" baseline="30000" dirty="0">
                <a:cs typeface="Arial" panose="020B0604020202020204" pitchFamily="34" charset="0"/>
              </a:rPr>
              <a:t>st</a:t>
            </a:r>
            <a:r>
              <a:rPr lang="en-GB" sz="1400" kern="0" dirty="0">
                <a:cs typeface="Arial" panose="020B0604020202020204" pitchFamily="34" charset="0"/>
              </a:rPr>
              <a:t>, 2</a:t>
            </a:r>
            <a:r>
              <a:rPr lang="en-GB" sz="1400" kern="0" baseline="30000" dirty="0">
                <a:cs typeface="Arial" panose="020B0604020202020204" pitchFamily="34" charset="0"/>
              </a:rPr>
              <a:t>nd</a:t>
            </a:r>
            <a:r>
              <a:rPr lang="en-GB" sz="1400" kern="0" dirty="0">
                <a:cs typeface="Arial" panose="020B0604020202020204" pitchFamily="34" charset="0"/>
              </a:rPr>
              <a:t>, 3</a:t>
            </a:r>
            <a:r>
              <a:rPr lang="en-GB" sz="1400" kern="0" baseline="30000" dirty="0">
                <a:cs typeface="Arial" panose="020B0604020202020204" pitchFamily="34" charset="0"/>
              </a:rPr>
              <a:t>rd</a:t>
            </a:r>
            <a:r>
              <a:rPr lang="en-GB" sz="1400" kern="0" dirty="0">
                <a:cs typeface="Arial" panose="020B0604020202020204" pitchFamily="34" charset="0"/>
              </a:rPr>
              <a:t> choice – this has been included to manage capacity amongst Birmingham trusts</a:t>
            </a:r>
          </a:p>
        </p:txBody>
      </p:sp>
      <p:sp>
        <p:nvSpPr>
          <p:cNvPr id="2" name="Title 1">
            <a:extLst>
              <a:ext uri="{FF2B5EF4-FFF2-40B4-BE49-F238E27FC236}">
                <a16:creationId xmlns:a16="http://schemas.microsoft.com/office/drawing/2014/main" id="{CD2FE251-7CB5-EBF1-BE85-FBB1330F8659}"/>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11</a:t>
            </a:r>
            <a:endParaRPr lang="en-GB" dirty="0"/>
          </a:p>
        </p:txBody>
      </p:sp>
    </p:spTree>
    <p:extLst>
      <p:ext uri="{BB962C8B-B14F-4D97-AF65-F5344CB8AC3E}">
        <p14:creationId xmlns:p14="http://schemas.microsoft.com/office/powerpoint/2010/main" val="132413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solidFill>
                  <a:schemeClr val="tx1"/>
                </a:solidFill>
              </a:rPr>
              <a:t>SINGLE POINT OF ACCESS (SPA) PORTAL – Submit screen </a:t>
            </a:r>
            <a:endParaRPr lang="en-GB" sz="1600" dirty="0">
              <a:solidFill>
                <a:schemeClr val="tx1"/>
              </a:solidFill>
            </a:endParaRPr>
          </a:p>
        </p:txBody>
      </p:sp>
      <p:sp>
        <p:nvSpPr>
          <p:cNvPr id="16" name="Rectangle 15">
            <a:extLst>
              <a:ext uri="{C183D7F6-B498-43B3-948B-1728B52AA6E4}">
                <adec:decorative xmlns:adec="http://schemas.microsoft.com/office/drawing/2017/decorative" val="1"/>
              </a:ext>
            </a:extLst>
          </p:cNvPr>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9" name="TextBox 8"/>
          <p:cNvSpPr txBox="1"/>
          <p:nvPr/>
        </p:nvSpPr>
        <p:spPr>
          <a:xfrm>
            <a:off x="464023" y="659765"/>
            <a:ext cx="1831501" cy="4203715"/>
          </a:xfrm>
          <a:prstGeom prst="rect">
            <a:avLst/>
          </a:prstGeom>
          <a:noFill/>
        </p:spPr>
        <p:txBody>
          <a:bodyPr wrap="square" numCol="1" spcCol="360000" rtlCol="0">
            <a:spAutoFit/>
          </a:bodyPr>
          <a:lstStyle/>
          <a:p>
            <a:pPr marL="285750" indent="-285750">
              <a:spcAft>
                <a:spcPts val="700"/>
              </a:spcAft>
              <a:buFont typeface="Wingdings" panose="05000000000000000000" pitchFamily="2" charset="2"/>
              <a:buChar char="v"/>
            </a:pPr>
            <a:endParaRPr lang="en-GB" sz="1400" kern="0" dirty="0">
              <a:latin typeface="Arial" panose="020B0604020202020204" pitchFamily="34" charset="0"/>
              <a:cs typeface="Arial" panose="020B0604020202020204" pitchFamily="34" charset="0"/>
            </a:endParaRPr>
          </a:p>
          <a:p>
            <a:pPr marL="285750" indent="-285750">
              <a:spcAft>
                <a:spcPts val="700"/>
              </a:spcAft>
              <a:buFont typeface="Wingdings" panose="05000000000000000000" pitchFamily="2" charset="2"/>
              <a:buChar char="v"/>
            </a:pPr>
            <a:r>
              <a:rPr lang="en-GB" sz="1400" kern="0" dirty="0">
                <a:cs typeface="Arial" panose="020B0604020202020204" pitchFamily="34" charset="0"/>
              </a:rPr>
              <a:t>Relationship and name must be entered if someone is making referral on behalf of the woman</a:t>
            </a:r>
          </a:p>
          <a:p>
            <a:pPr>
              <a:spcAft>
                <a:spcPts val="700"/>
              </a:spcAft>
            </a:pPr>
            <a:endParaRPr lang="en-GB" sz="1400" kern="0" dirty="0">
              <a:latin typeface="Arial" panose="020B0604020202020204" pitchFamily="34" charset="0"/>
              <a:cs typeface="Arial" panose="020B0604020202020204" pitchFamily="34" charset="0"/>
            </a:endParaRPr>
          </a:p>
          <a:p>
            <a:pPr marL="285750" indent="-285750">
              <a:spcAft>
                <a:spcPts val="700"/>
              </a:spcAft>
              <a:buFont typeface="Wingdings" panose="05000000000000000000" pitchFamily="2" charset="2"/>
              <a:buChar char="v"/>
            </a:pPr>
            <a:r>
              <a:rPr lang="en-GB" sz="1400" kern="0" dirty="0">
                <a:cs typeface="Arial" panose="020B0604020202020204" pitchFamily="34" charset="0"/>
              </a:rPr>
              <a:t>An email confirmation will be sent to the woman confirming her referral has been submitted</a:t>
            </a:r>
          </a:p>
          <a:p>
            <a:pPr>
              <a:spcAft>
                <a:spcPts val="700"/>
              </a:spcAft>
            </a:pPr>
            <a:endParaRPr lang="en-GB" sz="1400" kern="0" dirty="0">
              <a:cs typeface="Arial" panose="020B0604020202020204" pitchFamily="34" charset="0"/>
            </a:endParaRPr>
          </a:p>
          <a:p>
            <a:pPr>
              <a:spcAft>
                <a:spcPts val="700"/>
              </a:spcAft>
            </a:pPr>
            <a:endParaRPr lang="en-GB" sz="1400" kern="0" dirty="0">
              <a:latin typeface="Arial" panose="020B0604020202020204" pitchFamily="34" charset="0"/>
              <a:cs typeface="Arial" panose="020B0604020202020204" pitchFamily="34" charset="0"/>
            </a:endParaRPr>
          </a:p>
        </p:txBody>
      </p:sp>
      <p:pic>
        <p:nvPicPr>
          <p:cNvPr id="6147"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5851" y="393951"/>
            <a:ext cx="5862897" cy="428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B8E97426-8634-925F-EE71-D921E3A70038}"/>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12</a:t>
            </a:r>
            <a:endParaRPr lang="en-GB" dirty="0"/>
          </a:p>
        </p:txBody>
      </p:sp>
    </p:spTree>
    <p:extLst>
      <p:ext uri="{BB962C8B-B14F-4D97-AF65-F5344CB8AC3E}">
        <p14:creationId xmlns:p14="http://schemas.microsoft.com/office/powerpoint/2010/main" val="46352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solidFill>
                  <a:schemeClr val="tx1"/>
                </a:solidFill>
              </a:rPr>
              <a:t>SINGLE POINT OF ACCESS (SPA) PORTAL – Referral submitted confirmation </a:t>
            </a:r>
            <a:endParaRPr lang="en-GB" sz="1600" dirty="0">
              <a:solidFill>
                <a:schemeClr val="tx1"/>
              </a:solidFill>
            </a:endParaRPr>
          </a:p>
        </p:txBody>
      </p:sp>
      <p:sp>
        <p:nvSpPr>
          <p:cNvPr id="16" name="Rectangle 15">
            <a:extLst>
              <a:ext uri="{C183D7F6-B498-43B3-948B-1728B52AA6E4}">
                <adec:decorative xmlns:adec="http://schemas.microsoft.com/office/drawing/2017/decorative" val="1"/>
              </a:ext>
            </a:extLst>
          </p:cNvPr>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9"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1" y="852740"/>
            <a:ext cx="3714750" cy="209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503" y="967418"/>
            <a:ext cx="3777534" cy="260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85761" y="307292"/>
            <a:ext cx="2897227" cy="584775"/>
          </a:xfrm>
          <a:prstGeom prst="rect">
            <a:avLst/>
          </a:prstGeom>
          <a:noFill/>
        </p:spPr>
        <p:txBody>
          <a:bodyPr wrap="square" numCol="1" spcCol="360000" rtlCol="0">
            <a:spAutoFit/>
          </a:bodyPr>
          <a:lstStyle/>
          <a:p>
            <a:pPr>
              <a:spcAft>
                <a:spcPts val="700"/>
              </a:spcAft>
            </a:pPr>
            <a:r>
              <a:rPr lang="en-GB" sz="1600" b="1" kern="0" dirty="0">
                <a:cs typeface="Arial" panose="020B0604020202020204" pitchFamily="34" charset="0"/>
              </a:rPr>
              <a:t>Alert to confirm referral submission </a:t>
            </a:r>
          </a:p>
        </p:txBody>
      </p:sp>
      <p:sp>
        <p:nvSpPr>
          <p:cNvPr id="4" name="Curved Left Arrow 3">
            <a:extLst>
              <a:ext uri="{C183D7F6-B498-43B3-948B-1728B52AA6E4}">
                <adec:decorative xmlns:adec="http://schemas.microsoft.com/office/drawing/2017/decorative" val="1"/>
              </a:ext>
            </a:extLst>
          </p:cNvPr>
          <p:cNvSpPr/>
          <p:nvPr/>
        </p:nvSpPr>
        <p:spPr>
          <a:xfrm>
            <a:off x="7653597" y="2948562"/>
            <a:ext cx="762000" cy="1257300"/>
          </a:xfrm>
          <a:prstGeom prst="curvedLeftArrow">
            <a:avLst/>
          </a:prstGeom>
          <a:solidFill>
            <a:schemeClr val="bg2">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Box 13"/>
          <p:cNvSpPr txBox="1"/>
          <p:nvPr/>
        </p:nvSpPr>
        <p:spPr>
          <a:xfrm>
            <a:off x="7330946" y="4370506"/>
            <a:ext cx="1660712" cy="830997"/>
          </a:xfrm>
          <a:prstGeom prst="rect">
            <a:avLst/>
          </a:prstGeom>
          <a:solidFill>
            <a:schemeClr val="bg2">
              <a:lumMod val="90000"/>
            </a:schemeClr>
          </a:solidFill>
        </p:spPr>
        <p:txBody>
          <a:bodyPr wrap="square" numCol="1" spcCol="360000" rtlCol="0">
            <a:spAutoFit/>
          </a:bodyPr>
          <a:lstStyle/>
          <a:p>
            <a:pPr>
              <a:spcAft>
                <a:spcPts val="700"/>
              </a:spcAft>
            </a:pPr>
            <a:r>
              <a:rPr lang="en-GB" sz="1200" b="1" kern="0" dirty="0">
                <a:cs typeface="Arial" panose="020B0604020202020204" pitchFamily="34" charset="0"/>
              </a:rPr>
              <a:t>Confirmation email sent to patient following completion of referral </a:t>
            </a:r>
          </a:p>
        </p:txBody>
      </p:sp>
      <p:sp>
        <p:nvSpPr>
          <p:cNvPr id="5" name="Right Arrow 4">
            <a:extLst>
              <a:ext uri="{C183D7F6-B498-43B3-948B-1728B52AA6E4}">
                <adec:decorative xmlns:adec="http://schemas.microsoft.com/office/drawing/2017/decorative" val="1"/>
              </a:ext>
            </a:extLst>
          </p:cNvPr>
          <p:cNvSpPr/>
          <p:nvPr/>
        </p:nvSpPr>
        <p:spPr>
          <a:xfrm>
            <a:off x="3552051" y="2089839"/>
            <a:ext cx="1019950" cy="3506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4722695" y="368846"/>
            <a:ext cx="2930902" cy="461665"/>
          </a:xfrm>
          <a:prstGeom prst="rect">
            <a:avLst/>
          </a:prstGeom>
          <a:solidFill>
            <a:schemeClr val="bg2">
              <a:lumMod val="90000"/>
            </a:schemeClr>
          </a:solidFill>
          <a:ln>
            <a:solidFill>
              <a:schemeClr val="bg2">
                <a:lumMod val="75000"/>
              </a:schemeClr>
            </a:solidFill>
          </a:ln>
        </p:spPr>
        <p:txBody>
          <a:bodyPr wrap="square" numCol="1" spcCol="360000" rtlCol="0">
            <a:spAutoFit/>
          </a:bodyPr>
          <a:lstStyle/>
          <a:p>
            <a:pPr>
              <a:spcAft>
                <a:spcPts val="700"/>
              </a:spcAft>
            </a:pPr>
            <a:r>
              <a:rPr lang="en-GB" sz="1200" b="1" kern="0" dirty="0">
                <a:cs typeface="Arial" panose="020B0604020202020204" pitchFamily="34" charset="0"/>
              </a:rPr>
              <a:t>Once ‘Yes’ is clicked, subsequent page to show successful submission of referral </a:t>
            </a:r>
          </a:p>
        </p:txBody>
      </p:sp>
      <p:pic>
        <p:nvPicPr>
          <p:cNvPr id="12" name="Picture 11">
            <a:extLst>
              <a:ext uri="{FF2B5EF4-FFF2-40B4-BE49-F238E27FC236}">
                <a16:creationId xmlns:a16="http://schemas.microsoft.com/office/drawing/2014/main" id="{CE7DFD48-5C49-4DF4-B22F-456A37C52BF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88235" y="3426525"/>
            <a:ext cx="6147582" cy="2586828"/>
          </a:xfrm>
          <a:prstGeom prst="rect">
            <a:avLst/>
          </a:prstGeom>
          <a:ln>
            <a:solidFill>
              <a:schemeClr val="tx1"/>
            </a:solidFill>
          </a:ln>
        </p:spPr>
      </p:pic>
      <p:sp>
        <p:nvSpPr>
          <p:cNvPr id="2" name="Title 1">
            <a:extLst>
              <a:ext uri="{FF2B5EF4-FFF2-40B4-BE49-F238E27FC236}">
                <a16:creationId xmlns:a16="http://schemas.microsoft.com/office/drawing/2014/main" id="{0086D8DC-60C8-DA5E-A82F-9C334E978E92}"/>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13</a:t>
            </a:r>
            <a:endParaRPr lang="en-GB" dirty="0"/>
          </a:p>
        </p:txBody>
      </p:sp>
    </p:spTree>
    <p:extLst>
      <p:ext uri="{BB962C8B-B14F-4D97-AF65-F5344CB8AC3E}">
        <p14:creationId xmlns:p14="http://schemas.microsoft.com/office/powerpoint/2010/main" val="357130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solidFill>
                  <a:schemeClr val="tx1"/>
                </a:solidFill>
              </a:rPr>
              <a:t>SINGLE POINT OF ACCESS (SPA) PORTAL – Hospital Referral administration </a:t>
            </a:r>
            <a:endParaRPr lang="en-GB" sz="1600" dirty="0">
              <a:solidFill>
                <a:schemeClr val="tx1"/>
              </a:solidFill>
            </a:endParaRPr>
          </a:p>
        </p:txBody>
      </p:sp>
      <p:sp>
        <p:nvSpPr>
          <p:cNvPr id="16" name="Rectangle 15">
            <a:extLst>
              <a:ext uri="{C183D7F6-B498-43B3-948B-1728B52AA6E4}">
                <adec:decorative xmlns:adec="http://schemas.microsoft.com/office/drawing/2017/decorative" val="1"/>
              </a:ext>
            </a:extLst>
          </p:cNvPr>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0" name="TextBox 9"/>
          <p:cNvSpPr txBox="1"/>
          <p:nvPr/>
        </p:nvSpPr>
        <p:spPr>
          <a:xfrm>
            <a:off x="1031021" y="868291"/>
            <a:ext cx="7033365" cy="4078039"/>
          </a:xfrm>
          <a:prstGeom prst="rect">
            <a:avLst/>
          </a:prstGeom>
          <a:noFill/>
        </p:spPr>
        <p:txBody>
          <a:bodyPr wrap="square" numCol="1" spcCol="360000" rtlCol="0">
            <a:spAutoFit/>
          </a:bodyPr>
          <a:lstStyle/>
          <a:p>
            <a:pPr>
              <a:spcAft>
                <a:spcPts val="700"/>
              </a:spcAft>
            </a:pPr>
            <a:r>
              <a:rPr lang="en-GB" sz="1600" b="1" kern="0" dirty="0">
                <a:latin typeface="Arial" panose="020B0604020202020204" pitchFamily="34" charset="0"/>
                <a:cs typeface="Arial" panose="020B0604020202020204" pitchFamily="34" charset="0"/>
              </a:rPr>
              <a:t>The SPA referral portal is configured to automatically send email notifications to include a PDF copy of the completed referral form to the following:</a:t>
            </a:r>
          </a:p>
          <a:p>
            <a:pPr>
              <a:spcAft>
                <a:spcPts val="700"/>
              </a:spcAft>
            </a:pPr>
            <a:endParaRPr lang="en-GB" sz="1600" b="1" kern="0" dirty="0">
              <a:latin typeface="Arial" panose="020B0604020202020204" pitchFamily="34" charset="0"/>
              <a:cs typeface="Arial" panose="020B0604020202020204" pitchFamily="34" charset="0"/>
            </a:endParaRPr>
          </a:p>
          <a:p>
            <a:pPr marL="1257300" lvl="2" indent="-342900">
              <a:spcAft>
                <a:spcPts val="700"/>
              </a:spcAft>
              <a:buFont typeface="+mj-lt"/>
              <a:buAutoNum type="arabicPeriod"/>
            </a:pPr>
            <a:r>
              <a:rPr lang="en-GB" sz="1600" b="1" kern="0" dirty="0">
                <a:latin typeface="Arial" panose="020B0604020202020204" pitchFamily="34" charset="0"/>
                <a:cs typeface="Arial" panose="020B0604020202020204" pitchFamily="34" charset="0"/>
              </a:rPr>
              <a:t>To the appropriate booking office based on the woman’s 1</a:t>
            </a:r>
            <a:r>
              <a:rPr lang="en-GB" sz="1600" b="1" kern="0" baseline="30000" dirty="0">
                <a:latin typeface="Arial" panose="020B0604020202020204" pitchFamily="34" charset="0"/>
                <a:cs typeface="Arial" panose="020B0604020202020204" pitchFamily="34" charset="0"/>
              </a:rPr>
              <a:t>st</a:t>
            </a:r>
            <a:r>
              <a:rPr lang="en-GB" sz="1600" b="1" kern="0" dirty="0">
                <a:latin typeface="Arial" panose="020B0604020202020204" pitchFamily="34" charset="0"/>
                <a:cs typeface="Arial" panose="020B0604020202020204" pitchFamily="34" charset="0"/>
              </a:rPr>
              <a:t> choice of hospital where she wants to give birth and have her care.</a:t>
            </a:r>
          </a:p>
          <a:p>
            <a:pPr marL="1257300" lvl="2" indent="-342900">
              <a:spcAft>
                <a:spcPts val="700"/>
              </a:spcAft>
              <a:buFont typeface="+mj-lt"/>
              <a:buAutoNum type="arabicPeriod"/>
            </a:pPr>
            <a:r>
              <a:rPr lang="en-GB" sz="1600" b="1" kern="0" dirty="0">
                <a:latin typeface="Arial" panose="020B0604020202020204" pitchFamily="34" charset="0"/>
                <a:cs typeface="Arial" panose="020B0604020202020204" pitchFamily="34" charset="0"/>
              </a:rPr>
              <a:t>The community midwifery team assigned to the GP practice</a:t>
            </a:r>
          </a:p>
          <a:p>
            <a:pPr marL="1257300" lvl="2" indent="-342900">
              <a:spcAft>
                <a:spcPts val="700"/>
              </a:spcAft>
              <a:buFont typeface="+mj-lt"/>
              <a:buAutoNum type="arabicPeriod"/>
            </a:pPr>
            <a:r>
              <a:rPr lang="en-GB" sz="1600" b="1" kern="0" dirty="0">
                <a:latin typeface="Arial" panose="020B0604020202020204" pitchFamily="34" charset="0"/>
                <a:cs typeface="Arial" panose="020B0604020202020204" pitchFamily="34" charset="0"/>
              </a:rPr>
              <a:t>The GP Practice generic email account</a:t>
            </a:r>
          </a:p>
          <a:p>
            <a:pPr marL="1257300" lvl="2" indent="-342900">
              <a:spcAft>
                <a:spcPts val="700"/>
              </a:spcAft>
              <a:buFont typeface="+mj-lt"/>
              <a:buAutoNum type="arabicPeriod"/>
            </a:pPr>
            <a:endParaRPr lang="en-GB" sz="1600" b="1" kern="0" dirty="0">
              <a:latin typeface="Arial" panose="020B0604020202020204" pitchFamily="34" charset="0"/>
              <a:cs typeface="Arial" panose="020B0604020202020204" pitchFamily="34" charset="0"/>
            </a:endParaRPr>
          </a:p>
          <a:p>
            <a:pPr>
              <a:spcAft>
                <a:spcPts val="700"/>
              </a:spcAft>
            </a:pPr>
            <a:r>
              <a:rPr lang="en-GB" sz="1600" b="1" kern="0" dirty="0">
                <a:latin typeface="Arial" panose="020B0604020202020204" pitchFamily="34" charset="0"/>
                <a:cs typeface="Arial" panose="020B0604020202020204" pitchFamily="34" charset="0"/>
              </a:rPr>
              <a:t>The booking office will then create a Maternity Care Record based on information provided in the referral and will align the woman to a care pathway depending on her level of risk. </a:t>
            </a:r>
          </a:p>
        </p:txBody>
      </p:sp>
      <p:sp>
        <p:nvSpPr>
          <p:cNvPr id="2" name="Title 1">
            <a:extLst>
              <a:ext uri="{FF2B5EF4-FFF2-40B4-BE49-F238E27FC236}">
                <a16:creationId xmlns:a16="http://schemas.microsoft.com/office/drawing/2014/main" id="{AD343A00-5C8C-BFBE-CE02-3D33AA8E464A}"/>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14</a:t>
            </a:r>
            <a:endParaRPr lang="en-GB" dirty="0"/>
          </a:p>
        </p:txBody>
      </p:sp>
    </p:spTree>
    <p:extLst>
      <p:ext uri="{BB962C8B-B14F-4D97-AF65-F5344CB8AC3E}">
        <p14:creationId xmlns:p14="http://schemas.microsoft.com/office/powerpoint/2010/main" val="3703804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solidFill>
                  <a:schemeClr val="tx1"/>
                </a:solidFill>
              </a:rPr>
              <a:t>SINGLE POINT OF ACCESS (SPA) PORTAL – Current pilot sites </a:t>
            </a:r>
            <a:endParaRPr lang="en-GB" sz="1600" dirty="0">
              <a:solidFill>
                <a:schemeClr val="tx1"/>
              </a:solidFill>
            </a:endParaRPr>
          </a:p>
        </p:txBody>
      </p:sp>
      <p:sp>
        <p:nvSpPr>
          <p:cNvPr id="16" name="Rectangle 15">
            <a:extLst>
              <a:ext uri="{C183D7F6-B498-43B3-948B-1728B52AA6E4}">
                <adec:decorative xmlns:adec="http://schemas.microsoft.com/office/drawing/2017/decorative" val="1"/>
              </a:ext>
            </a:extLst>
          </p:cNvPr>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0" name="TextBox 9"/>
          <p:cNvSpPr txBox="1"/>
          <p:nvPr/>
        </p:nvSpPr>
        <p:spPr>
          <a:xfrm>
            <a:off x="491349" y="501015"/>
            <a:ext cx="8161302" cy="584775"/>
          </a:xfrm>
          <a:prstGeom prst="rect">
            <a:avLst/>
          </a:prstGeom>
          <a:noFill/>
        </p:spPr>
        <p:txBody>
          <a:bodyPr wrap="square" numCol="1" spcCol="360000" rtlCol="0">
            <a:spAutoFit/>
          </a:bodyPr>
          <a:lstStyle/>
          <a:p>
            <a:pPr marL="285750" indent="-285750">
              <a:spcAft>
                <a:spcPts val="700"/>
              </a:spcAft>
              <a:buFont typeface="Wingdings" panose="05000000000000000000" pitchFamily="2" charset="2"/>
              <a:buChar char="v"/>
            </a:pPr>
            <a:r>
              <a:rPr lang="en-GB" sz="1600" b="1" kern="0" dirty="0">
                <a:latin typeface="Arial" panose="020B0604020202020204" pitchFamily="34" charset="0"/>
                <a:cs typeface="Arial" panose="020B0604020202020204" pitchFamily="34" charset="0"/>
              </a:rPr>
              <a:t>Current Status: </a:t>
            </a:r>
            <a:r>
              <a:rPr lang="en-GB" sz="1600" kern="0" dirty="0">
                <a:latin typeface="Arial" panose="020B0604020202020204" pitchFamily="34" charset="0"/>
                <a:cs typeface="Arial" panose="020B0604020202020204" pitchFamily="34" charset="0"/>
              </a:rPr>
              <a:t>The following 19 practices have been piloting the Maternity SPA referral portal:</a:t>
            </a:r>
          </a:p>
        </p:txBody>
      </p:sp>
      <p:graphicFrame>
        <p:nvGraphicFramePr>
          <p:cNvPr id="3" name="Table 2"/>
          <p:cNvGraphicFramePr>
            <a:graphicFrameLocks noGrp="1"/>
          </p:cNvGraphicFramePr>
          <p:nvPr>
            <p:extLst>
              <p:ext uri="{D42A27DB-BD31-4B8C-83A1-F6EECF244321}">
                <p14:modId xmlns:p14="http://schemas.microsoft.com/office/powerpoint/2010/main" val="204738758"/>
              </p:ext>
            </p:extLst>
          </p:nvPr>
        </p:nvGraphicFramePr>
        <p:xfrm>
          <a:off x="491348" y="1270828"/>
          <a:ext cx="8327399" cy="4183676"/>
        </p:xfrm>
        <a:graphic>
          <a:graphicData uri="http://schemas.openxmlformats.org/drawingml/2006/table">
            <a:tbl>
              <a:tblPr firstRow="1" firstCol="1" bandRow="1"/>
              <a:tblGrid>
                <a:gridCol w="3365005">
                  <a:extLst>
                    <a:ext uri="{9D8B030D-6E8A-4147-A177-3AD203B41FA5}">
                      <a16:colId xmlns:a16="http://schemas.microsoft.com/office/drawing/2014/main" val="20000"/>
                    </a:ext>
                  </a:extLst>
                </a:gridCol>
                <a:gridCol w="4962394">
                  <a:extLst>
                    <a:ext uri="{9D8B030D-6E8A-4147-A177-3AD203B41FA5}">
                      <a16:colId xmlns:a16="http://schemas.microsoft.com/office/drawing/2014/main" val="20001"/>
                    </a:ext>
                  </a:extLst>
                </a:gridCol>
              </a:tblGrid>
              <a:tr h="343664">
                <a:tc>
                  <a:txBody>
                    <a:bodyPr/>
                    <a:lstStyle/>
                    <a:p>
                      <a:pPr algn="l">
                        <a:lnSpc>
                          <a:spcPct val="115000"/>
                        </a:lnSpc>
                        <a:spcAft>
                          <a:spcPts val="0"/>
                        </a:spcAft>
                      </a:pPr>
                      <a:r>
                        <a:rPr lang="en-GB" sz="1100" b="1" dirty="0">
                          <a:effectLst/>
                          <a:latin typeface="+mn-lt"/>
                          <a:ea typeface="Calibri"/>
                          <a:cs typeface="Calibri"/>
                        </a:rPr>
                        <a:t>Surgery</a:t>
                      </a:r>
                      <a:r>
                        <a:rPr lang="en-GB" sz="1100" b="1" baseline="0" dirty="0">
                          <a:effectLst/>
                          <a:latin typeface="+mn-lt"/>
                          <a:ea typeface="Calibri"/>
                          <a:cs typeface="Calibri"/>
                        </a:rPr>
                        <a:t> Name: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l">
                        <a:lnSpc>
                          <a:spcPct val="115000"/>
                        </a:lnSpc>
                        <a:spcAft>
                          <a:spcPts val="0"/>
                        </a:spcAft>
                      </a:pPr>
                      <a:r>
                        <a:rPr lang="en-GB" sz="1100" b="1" dirty="0">
                          <a:effectLst/>
                          <a:latin typeface="+mn-lt"/>
                          <a:ea typeface="Calibri"/>
                          <a:cs typeface="Calibri"/>
                        </a:rPr>
                        <a:t> Practice Address:</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0000"/>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Griffins Brook Medical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Griffins Brook Medical Centre B30 1QN</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Riverbrook Medical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3 River Brook Drive, Birmingham B30 2SH</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44831">
                <a:tc>
                  <a:txBody>
                    <a:bodyPr/>
                    <a:lstStyle/>
                    <a:p>
                      <a:pPr algn="l">
                        <a:lnSpc>
                          <a:spcPct val="100000"/>
                        </a:lnSpc>
                        <a:spcAft>
                          <a:spcPts val="0"/>
                        </a:spcAft>
                      </a:pPr>
                      <a:r>
                        <a:rPr lang="en-GB" sz="1100" dirty="0">
                          <a:solidFill>
                            <a:srgbClr val="000000"/>
                          </a:solidFill>
                          <a:effectLst/>
                          <a:latin typeface="+mn-lt"/>
                          <a:ea typeface="Calibri"/>
                          <a:cs typeface="Calibri"/>
                        </a:rPr>
                        <a:t>Yardley Wood Health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401 Highfield Road, Birmingham B14 4DU</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Bunbury Road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108 Bunbury Road, Northfield, Birmingham, B31 2DN</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West Heath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194-196 West Heath Road, Birmingham B31 3HB</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Hollymoor Medical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Manor Park Grove, Birmingham B31 5ER</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The Khattak Memorial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309 Bolton Rd, Birmingham B10 0UA</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Yardley Green Medical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77 Yardley Green Road, Birmingham B9 5PU</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4365">
                <a:tc>
                  <a:txBody>
                    <a:bodyPr/>
                    <a:lstStyle/>
                    <a:p>
                      <a:pPr algn="l">
                        <a:lnSpc>
                          <a:spcPct val="100000"/>
                        </a:lnSpc>
                        <a:spcAft>
                          <a:spcPts val="0"/>
                        </a:spcAft>
                      </a:pPr>
                      <a:r>
                        <a:rPr lang="en-GB" sz="1100" dirty="0">
                          <a:solidFill>
                            <a:srgbClr val="000000"/>
                          </a:solidFill>
                          <a:effectLst/>
                          <a:latin typeface="+mn-lt"/>
                          <a:ea typeface="Calibri"/>
                          <a:cs typeface="Calibri"/>
                        </a:rPr>
                        <a:t>OMNIA Practice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73 Yardley Green Road, Birmingham B9 5PU</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FirstCare Practice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Balsall Heath Health Centre, B12 9LP</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Dr El Sheikh-  Strensham Road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Strensham Road Surgery, 4 Strensham Road, Birmingham B12 9RR</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(Leyhill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effectLst/>
                          <a:latin typeface="+mn-lt"/>
                          <a:ea typeface="Calibri"/>
                          <a:cs typeface="Calibri"/>
                        </a:rPr>
                        <a:t>228 Lichfield Road, Sutton Coldfield B74 2UE</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(Falcon Medical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93 Carhampton Road, Sutton Coldfield B75 7PG</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68730">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a:t>
                      </a:r>
                      <a:endParaRPr lang="en-GB" sz="1100" dirty="0">
                        <a:effectLst/>
                        <a:latin typeface="+mn-lt"/>
                        <a:ea typeface="Calibri"/>
                        <a:cs typeface="Times New Roman"/>
                      </a:endParaRPr>
                    </a:p>
                    <a:p>
                      <a:pPr algn="l">
                        <a:lnSpc>
                          <a:spcPct val="100000"/>
                        </a:lnSpc>
                        <a:spcAft>
                          <a:spcPts val="0"/>
                        </a:spcAft>
                      </a:pPr>
                      <a:r>
                        <a:rPr lang="en-GB" sz="1100" dirty="0">
                          <a:solidFill>
                            <a:srgbClr val="000000"/>
                          </a:solidFill>
                          <a:effectLst/>
                          <a:latin typeface="+mn-lt"/>
                          <a:ea typeface="Calibri"/>
                          <a:cs typeface="Calibri"/>
                        </a:rPr>
                        <a:t>(Four Oaks Medical Centre /Dr AS Coutts and Partners)</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1st Floor Carlton House Mere Green Road, Sutton Coldfield B75 5BS</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(Sutton Park Surgery)</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34 Chester Road North, Sutton Coldfield B73 6SP</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(Tudor)</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Ashfurlong Health Centre, 233 Tamworth Road, Sutton Coldfield B75 6DX</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Sutton Coldfield Group Practice (Vesey Practice)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Vesey Practice, James Preston HC, 61 Holland Road, Sutton Coldfield, B72 1RL</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240476">
                <a:tc>
                  <a:txBody>
                    <a:bodyPr/>
                    <a:lstStyle/>
                    <a:p>
                      <a:pPr algn="l">
                        <a:lnSpc>
                          <a:spcPct val="100000"/>
                        </a:lnSpc>
                        <a:spcAft>
                          <a:spcPts val="0"/>
                        </a:spcAft>
                      </a:pPr>
                      <a:r>
                        <a:rPr lang="en-GB" sz="1100" dirty="0">
                          <a:solidFill>
                            <a:srgbClr val="000000"/>
                          </a:solidFill>
                          <a:effectLst/>
                          <a:latin typeface="+mn-lt"/>
                          <a:ea typeface="Calibri"/>
                          <a:cs typeface="Calibri"/>
                        </a:rPr>
                        <a:t>Shah Zaman Surgery - Castle Vale Primary Care Centre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Castle Vale Primary Care Centre,70 Tangmere Drive, Castle Vale,Birmingham B35 7QX</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6774">
                <a:tc>
                  <a:txBody>
                    <a:bodyPr/>
                    <a:lstStyle/>
                    <a:p>
                      <a:pPr algn="l">
                        <a:lnSpc>
                          <a:spcPct val="100000"/>
                        </a:lnSpc>
                        <a:spcAft>
                          <a:spcPts val="0"/>
                        </a:spcAft>
                      </a:pPr>
                      <a:r>
                        <a:rPr lang="en-GB" sz="1100" dirty="0">
                          <a:solidFill>
                            <a:srgbClr val="000000"/>
                          </a:solidFill>
                          <a:effectLst/>
                          <a:latin typeface="+mn-lt"/>
                          <a:ea typeface="Calibri"/>
                          <a:cs typeface="Calibri"/>
                        </a:rPr>
                        <a:t>Eden Court Medical Practice</a:t>
                      </a:r>
                      <a:endParaRPr lang="en-GB" sz="1100" dirty="0">
                        <a:effectLst/>
                        <a:latin typeface="+mn-lt"/>
                        <a:ea typeface="Calibri"/>
                        <a:cs typeface="Times New Roman"/>
                      </a:endParaRPr>
                    </a:p>
                  </a:txBody>
                  <a:tcPr marL="58360" marR="583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GB" sz="1100" dirty="0">
                          <a:solidFill>
                            <a:srgbClr val="000000"/>
                          </a:solidFill>
                          <a:effectLst/>
                          <a:latin typeface="+mn-lt"/>
                          <a:ea typeface="Calibri"/>
                          <a:cs typeface="Calibri"/>
                        </a:rPr>
                        <a:t>200 Tangmere Drive, Birmingham B35 6EE</a:t>
                      </a:r>
                      <a:endParaRPr lang="en-GB" sz="1100" dirty="0">
                        <a:effectLst/>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sp>
        <p:nvSpPr>
          <p:cNvPr id="2" name="Title 1">
            <a:extLst>
              <a:ext uri="{FF2B5EF4-FFF2-40B4-BE49-F238E27FC236}">
                <a16:creationId xmlns:a16="http://schemas.microsoft.com/office/drawing/2014/main" id="{B02E1C3D-78E9-A789-9FB4-763727D330A1}"/>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15</a:t>
            </a:r>
            <a:endParaRPr lang="en-GB" dirty="0"/>
          </a:p>
        </p:txBody>
      </p:sp>
    </p:spTree>
    <p:extLst>
      <p:ext uri="{BB962C8B-B14F-4D97-AF65-F5344CB8AC3E}">
        <p14:creationId xmlns:p14="http://schemas.microsoft.com/office/powerpoint/2010/main" val="156281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7" y="6191250"/>
            <a:ext cx="1054551" cy="63558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6382678"/>
            <a:ext cx="657446" cy="266709"/>
          </a:xfrm>
          <a:prstGeom prst="rect">
            <a:avLst/>
          </a:prstGeom>
        </p:spPr>
      </p:pic>
      <p:sp>
        <p:nvSpPr>
          <p:cNvPr id="15" name="Rectangle 14"/>
          <p:cNvSpPr>
            <a:spLocks noChangeAspect="1"/>
          </p:cNvSpPr>
          <p:nvPr/>
        </p:nvSpPr>
        <p:spPr>
          <a:xfrm>
            <a:off x="0" y="0"/>
            <a:ext cx="9144000" cy="29136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400" b="1" dirty="0">
                <a:solidFill>
                  <a:schemeClr val="tx1"/>
                </a:solidFill>
              </a:rPr>
              <a:t>WOMEN CAN SELF-REFER FOR MATERNITY CARE VIA THE SINGLE POINT OF ACCESS (SPA) PORTAL </a:t>
            </a:r>
            <a:endParaRPr lang="en-GB" sz="1400" dirty="0">
              <a:solidFill>
                <a:schemeClr val="tx1"/>
              </a:solidFill>
            </a:endParaRPr>
          </a:p>
        </p:txBody>
      </p:sp>
      <p:sp>
        <p:nvSpPr>
          <p:cNvPr id="16" name="Rectangle 15">
            <a:extLst>
              <a:ext uri="{C183D7F6-B498-43B3-948B-1728B52AA6E4}">
                <adec:decorative xmlns:adec="http://schemas.microsoft.com/office/drawing/2017/decorative" val="1"/>
              </a:ext>
            </a:extLst>
          </p:cNvPr>
          <p:cNvSpPr>
            <a:spLocks noChangeAspect="1"/>
          </p:cNvSpPr>
          <p:nvPr/>
        </p:nvSpPr>
        <p:spPr>
          <a:xfrm>
            <a:off x="0" y="5874024"/>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0" name="TextBox 9"/>
          <p:cNvSpPr txBox="1"/>
          <p:nvPr/>
        </p:nvSpPr>
        <p:spPr>
          <a:xfrm>
            <a:off x="451817" y="427874"/>
            <a:ext cx="8161302" cy="5109091"/>
          </a:xfrm>
          <a:prstGeom prst="rect">
            <a:avLst/>
          </a:prstGeom>
          <a:noFill/>
        </p:spPr>
        <p:txBody>
          <a:bodyPr wrap="square" numCol="1" spcCol="360000" rtlCol="0">
            <a:spAutoFit/>
          </a:bodyPr>
          <a:lstStyle/>
          <a:p>
            <a:pPr>
              <a:spcAft>
                <a:spcPts val="700"/>
              </a:spcAft>
            </a:pPr>
            <a:r>
              <a:rPr lang="en-GB" sz="1400" b="1" kern="0" dirty="0">
                <a:latin typeface="Arial" panose="020B0604020202020204" pitchFamily="34" charset="0"/>
                <a:cs typeface="Arial" panose="020B0604020202020204" pitchFamily="34" charset="0"/>
              </a:rPr>
              <a:t>Early positive feedback received:</a:t>
            </a:r>
          </a:p>
          <a:p>
            <a:pPr marL="1200150" lvl="2" indent="-285750">
              <a:spcAft>
                <a:spcPts val="700"/>
              </a:spcAft>
              <a:buFont typeface="Arial" pitchFamily="34" charset="0"/>
              <a:buChar char="•"/>
            </a:pPr>
            <a:endParaRPr lang="en-GB" sz="1600" b="1" kern="0" dirty="0">
              <a:latin typeface="Arial" panose="020B0604020202020204" pitchFamily="34" charset="0"/>
              <a:cs typeface="Arial" panose="020B0604020202020204" pitchFamily="34" charset="0"/>
            </a:endParaRPr>
          </a:p>
          <a:p>
            <a:pPr marL="1200150" lvl="2" indent="-285750">
              <a:spcAft>
                <a:spcPts val="700"/>
              </a:spcAft>
              <a:buFont typeface="Arial" pitchFamily="34" charset="0"/>
              <a:buChar char="•"/>
            </a:pPr>
            <a:endParaRPr lang="en-GB" sz="1600" b="1" kern="0" dirty="0">
              <a:latin typeface="Arial" panose="020B0604020202020204" pitchFamily="34" charset="0"/>
              <a:cs typeface="Arial" panose="020B0604020202020204" pitchFamily="34" charset="0"/>
            </a:endParaRPr>
          </a:p>
          <a:p>
            <a:pPr lvl="2">
              <a:spcAft>
                <a:spcPts val="700"/>
              </a:spcAft>
            </a:pPr>
            <a:endParaRPr lang="en-GB" sz="1600" b="1" kern="0" dirty="0">
              <a:latin typeface="Arial" panose="020B0604020202020204" pitchFamily="34" charset="0"/>
              <a:cs typeface="Arial" panose="020B0604020202020204" pitchFamily="34" charset="0"/>
            </a:endParaRPr>
          </a:p>
          <a:p>
            <a:pPr lvl="2">
              <a:spcAft>
                <a:spcPts val="700"/>
              </a:spcAft>
            </a:pPr>
            <a:endParaRPr lang="en-GB" sz="1600" b="1" kern="0" dirty="0">
              <a:latin typeface="Arial" panose="020B0604020202020204" pitchFamily="34" charset="0"/>
              <a:cs typeface="Arial" panose="020B0604020202020204" pitchFamily="34" charset="0"/>
            </a:endParaRPr>
          </a:p>
          <a:p>
            <a:pPr lvl="2">
              <a:spcAft>
                <a:spcPts val="700"/>
              </a:spcAft>
            </a:pPr>
            <a:endParaRPr lang="en-GB" sz="1600" b="1" kern="0" dirty="0">
              <a:latin typeface="Arial" panose="020B0604020202020204" pitchFamily="34" charset="0"/>
              <a:cs typeface="Arial" panose="020B0604020202020204" pitchFamily="34" charset="0"/>
            </a:endParaRPr>
          </a:p>
          <a:p>
            <a:pPr marL="285750" indent="-285750">
              <a:spcAft>
                <a:spcPts val="700"/>
              </a:spcAft>
              <a:buFont typeface="Wingdings" pitchFamily="2" charset="2"/>
              <a:buChar char="v"/>
            </a:pPr>
            <a:endParaRPr lang="en-GB" sz="1600" b="1" kern="0" dirty="0">
              <a:latin typeface="Arial" panose="020B0604020202020204" pitchFamily="34" charset="0"/>
              <a:cs typeface="Arial" panose="020B0604020202020204" pitchFamily="34" charset="0"/>
            </a:endParaRPr>
          </a:p>
          <a:p>
            <a:pPr marL="285750" indent="-285750">
              <a:spcAft>
                <a:spcPts val="700"/>
              </a:spcAft>
              <a:buFont typeface="Wingdings" pitchFamily="2" charset="2"/>
              <a:buChar char="v"/>
            </a:pPr>
            <a:endParaRPr lang="en-GB" sz="1600" b="1" kern="0" dirty="0">
              <a:latin typeface="Arial" panose="020B0604020202020204" pitchFamily="34" charset="0"/>
              <a:cs typeface="Arial" panose="020B0604020202020204" pitchFamily="34" charset="0"/>
            </a:endParaRPr>
          </a:p>
          <a:p>
            <a:pPr marL="285750" indent="-285750">
              <a:spcAft>
                <a:spcPts val="700"/>
              </a:spcAft>
              <a:buFont typeface="Wingdings" pitchFamily="2" charset="2"/>
              <a:buChar char="v"/>
            </a:pPr>
            <a:endParaRPr lang="en-GB" sz="1600" b="1" kern="0" dirty="0">
              <a:latin typeface="Arial" panose="020B0604020202020204" pitchFamily="34" charset="0"/>
              <a:cs typeface="Arial" panose="020B0604020202020204" pitchFamily="34" charset="0"/>
            </a:endParaRPr>
          </a:p>
          <a:p>
            <a:pPr>
              <a:spcAft>
                <a:spcPts val="700"/>
              </a:spcAft>
            </a:pPr>
            <a:endParaRPr lang="en-GB" sz="1600" b="1" kern="0" dirty="0">
              <a:latin typeface="Arial" panose="020B0604020202020204" pitchFamily="34" charset="0"/>
              <a:cs typeface="Arial" panose="020B0604020202020204" pitchFamily="34" charset="0"/>
            </a:endParaRPr>
          </a:p>
          <a:p>
            <a:pPr marL="285750" indent="-285750">
              <a:spcAft>
                <a:spcPts val="700"/>
              </a:spcAft>
              <a:buFont typeface="Wingdings" pitchFamily="2" charset="2"/>
              <a:buChar char="v"/>
            </a:pPr>
            <a:r>
              <a:rPr lang="en-GB" sz="1400" b="1" kern="0" dirty="0">
                <a:latin typeface="Arial" panose="020B0604020202020204" pitchFamily="34" charset="0"/>
                <a:cs typeface="Arial" panose="020B0604020202020204" pitchFamily="34" charset="0"/>
              </a:rPr>
              <a:t>Next Steps for GP Practice:</a:t>
            </a:r>
          </a:p>
          <a:p>
            <a:pPr marL="742950" lvl="1" indent="-285750">
              <a:spcAft>
                <a:spcPts val="700"/>
              </a:spcAft>
              <a:buFont typeface="Wingdings" pitchFamily="2" charset="2"/>
              <a:buChar char="ü"/>
            </a:pPr>
            <a:r>
              <a:rPr lang="en-GB" sz="1600" kern="0" dirty="0">
                <a:latin typeface="Arial" panose="020B0604020202020204" pitchFamily="34" charset="0"/>
                <a:cs typeface="Arial" panose="020B0604020202020204" pitchFamily="34" charset="0"/>
              </a:rPr>
              <a:t>Please contact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project.bump@nhs.net</a:t>
            </a:r>
            <a:r>
              <a:rPr lang="en-GB" sz="1800" dirty="0">
                <a:effectLst/>
                <a:latin typeface="Calibri" panose="020F0502020204030204" pitchFamily="34" charset="0"/>
                <a:ea typeface="Calibri" panose="020F0502020204030204" pitchFamily="34" charset="0"/>
                <a:cs typeface="Times New Roman" panose="02020603050405020304" pitchFamily="18" charset="0"/>
              </a:rPr>
              <a:t> with your contact details, and a member of the team will be in touch to assist to setup a intro meeting. </a:t>
            </a:r>
            <a:r>
              <a:rPr lang="en-GB" sz="1600" kern="0" dirty="0">
                <a:latin typeface="Arial" panose="020B0604020202020204" pitchFamily="34" charset="0"/>
                <a:cs typeface="Arial" panose="020B0604020202020204" pitchFamily="34" charset="0"/>
              </a:rPr>
              <a:t> </a:t>
            </a:r>
          </a:p>
          <a:p>
            <a:pPr marL="742950" lvl="1" indent="-285750">
              <a:spcAft>
                <a:spcPts val="700"/>
              </a:spcAft>
              <a:buFont typeface="Wingdings" pitchFamily="2" charset="2"/>
              <a:buChar char="ü"/>
            </a:pPr>
            <a:r>
              <a:rPr lang="en-GB" sz="1600" kern="0" dirty="0">
                <a:latin typeface="Arial" panose="020B0604020202020204" pitchFamily="34" charset="0"/>
                <a:cs typeface="Arial" panose="020B0604020202020204" pitchFamily="34" charset="0"/>
              </a:rPr>
              <a:t>Information for GP Practice training and patient communication materials have been developed to start using SPA and will be discussed/ shared at the intro meeting.</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494" y="869011"/>
            <a:ext cx="42386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7542" y="1259192"/>
            <a:ext cx="3654828" cy="1815882"/>
          </a:xfrm>
          <a:prstGeom prst="rect">
            <a:avLst/>
          </a:prstGeom>
          <a:solidFill>
            <a:schemeClr val="accent4">
              <a:lumMod val="20000"/>
              <a:lumOff val="80000"/>
            </a:schemeClr>
          </a:solidFill>
        </p:spPr>
        <p:txBody>
          <a:bodyPr wrap="square" rtlCol="0">
            <a:spAutoFit/>
          </a:bodyPr>
          <a:lstStyle/>
          <a:p>
            <a:r>
              <a:rPr lang="en-GB" sz="1400" b="1" dirty="0"/>
              <a:t>Naila Ahmed, Practice Manager Khattak Memorial Surgery said:</a:t>
            </a:r>
          </a:p>
          <a:p>
            <a:r>
              <a:rPr lang="en-GB" sz="1400" dirty="0"/>
              <a:t>We are very excited to pilot the project where referrals can be made by patients too. This will enable them to progress their individual care plans without the need to contact the practice. I am sure this was be a very efficient Programme.</a:t>
            </a:r>
          </a:p>
        </p:txBody>
      </p:sp>
      <p:sp>
        <p:nvSpPr>
          <p:cNvPr id="3" name="Title 2">
            <a:extLst>
              <a:ext uri="{FF2B5EF4-FFF2-40B4-BE49-F238E27FC236}">
                <a16:creationId xmlns:a16="http://schemas.microsoft.com/office/drawing/2014/main" id="{84EAD1B3-8CCE-E128-F99A-7A9528A13499}"/>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16</a:t>
            </a:r>
            <a:endParaRPr lang="en-GB" dirty="0"/>
          </a:p>
        </p:txBody>
      </p:sp>
    </p:spTree>
    <p:extLst>
      <p:ext uri="{BB962C8B-B14F-4D97-AF65-F5344CB8AC3E}">
        <p14:creationId xmlns:p14="http://schemas.microsoft.com/office/powerpoint/2010/main" val="5466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a:spLocks noChangeAspect="1"/>
          </p:cNvSpPr>
          <p:nvPr/>
        </p:nvSpPr>
        <p:spPr>
          <a:xfrm>
            <a:off x="0" y="0"/>
            <a:ext cx="9144000" cy="5628807"/>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schemeClr val="tx1"/>
              </a:solidFill>
            </a:endParaRPr>
          </a:p>
        </p:txBody>
      </p:sp>
      <p:pic>
        <p:nvPicPr>
          <p:cNvPr id="4" name="Picture Placeholder 3">
            <a:extLs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a:stretch/>
        </p:blipFill>
        <p:spPr>
          <a:xfrm flipH="1">
            <a:off x="3961403" y="-1"/>
            <a:ext cx="6591301" cy="5628807"/>
          </a:xfrm>
          <a:prstGeom prst="parallelogram">
            <a:avLst/>
          </a:prstGeom>
          <a:solidFill>
            <a:schemeClr val="bg1"/>
          </a:solidFill>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7" name="Title 1"/>
          <p:cNvSpPr txBox="1">
            <a:spLocks/>
          </p:cNvSpPr>
          <p:nvPr/>
        </p:nvSpPr>
        <p:spPr>
          <a:xfrm>
            <a:off x="214313" y="967564"/>
            <a:ext cx="3919537" cy="6379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ea typeface="Arial" charset="0"/>
                <a:cs typeface="Arial" charset="0"/>
              </a:rPr>
              <a:t>National Drivers</a:t>
            </a:r>
          </a:p>
        </p:txBody>
      </p:sp>
      <p:sp>
        <p:nvSpPr>
          <p:cNvPr id="8" name="TextBox 7"/>
          <p:cNvSpPr txBox="1"/>
          <p:nvPr/>
        </p:nvSpPr>
        <p:spPr>
          <a:xfrm>
            <a:off x="214313" y="1813006"/>
            <a:ext cx="4233863" cy="3616375"/>
          </a:xfrm>
          <a:prstGeom prst="rect">
            <a:avLst/>
          </a:prstGeom>
          <a:noFill/>
        </p:spPr>
        <p:txBody>
          <a:bodyPr wrap="square" numCol="1" spcCol="360000" rtlCol="0">
            <a:spAutoFit/>
          </a:bodyPr>
          <a:lstStyle/>
          <a:p>
            <a:pPr marL="285750" indent="-285750">
              <a:spcAft>
                <a:spcPts val="600"/>
              </a:spcAft>
              <a:buFont typeface="Wingdings" panose="05000000000000000000" pitchFamily="2" charset="2"/>
              <a:buChar char="v"/>
            </a:pPr>
            <a:r>
              <a:rPr lang="en-US" sz="1700" b="1" dirty="0">
                <a:cs typeface="Arial" panose="020B0604020202020204" pitchFamily="34" charset="0"/>
              </a:rPr>
              <a:t>National Review of Maternity Services – Better Births - providing choice and timely access to maternity care</a:t>
            </a:r>
          </a:p>
          <a:p>
            <a:pPr marL="285750" indent="-285750">
              <a:spcAft>
                <a:spcPts val="600"/>
              </a:spcAft>
              <a:buFont typeface="Wingdings" panose="05000000000000000000" pitchFamily="2" charset="2"/>
              <a:buChar char="v"/>
            </a:pPr>
            <a:endParaRPr lang="en-US" sz="1700" b="1" dirty="0">
              <a:cs typeface="Arial" panose="020B0604020202020204" pitchFamily="34" charset="0"/>
            </a:endParaRPr>
          </a:p>
          <a:p>
            <a:pPr marL="285750" indent="-285750">
              <a:spcAft>
                <a:spcPts val="600"/>
              </a:spcAft>
              <a:buFont typeface="Wingdings" panose="05000000000000000000" pitchFamily="2" charset="2"/>
              <a:buChar char="v"/>
            </a:pPr>
            <a:endParaRPr lang="en-US" sz="1700" b="1" dirty="0">
              <a:cs typeface="Arial" panose="020B0604020202020204" pitchFamily="34" charset="0"/>
            </a:endParaRPr>
          </a:p>
          <a:p>
            <a:pPr marL="285750" indent="-285750">
              <a:spcAft>
                <a:spcPts val="600"/>
              </a:spcAft>
              <a:buFont typeface="Wingdings" panose="05000000000000000000" pitchFamily="2" charset="2"/>
              <a:buChar char="v"/>
            </a:pPr>
            <a:r>
              <a:rPr lang="en-GB" sz="1700" b="1" dirty="0">
                <a:cs typeface="Arial" panose="020B0604020202020204" pitchFamily="34" charset="0"/>
              </a:rPr>
              <a:t>NHS Long Term Plan:</a:t>
            </a:r>
          </a:p>
          <a:p>
            <a:pPr>
              <a:spcAft>
                <a:spcPts val="600"/>
              </a:spcAft>
            </a:pPr>
            <a:r>
              <a:rPr lang="en-GB" sz="1700" b="1" dirty="0">
                <a:cs typeface="Arial" panose="020B0604020202020204" pitchFamily="34" charset="0"/>
              </a:rPr>
              <a:t>	By 2023/24, all women will be 	able to access their maternity 	notes and information 	through their smart phones or 	other devices.</a:t>
            </a:r>
            <a:endParaRPr lang="en-US" sz="1700" b="1"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v"/>
            </a:pPr>
            <a:endParaRPr lang="en-US" sz="17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68E7184-F68C-E7AF-2A99-D55BA12CFB1E}"/>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2</a:t>
            </a:r>
            <a:endParaRPr lang="en-GB" dirty="0"/>
          </a:p>
        </p:txBody>
      </p:sp>
    </p:spTree>
    <p:extLst>
      <p:ext uri="{BB962C8B-B14F-4D97-AF65-F5344CB8AC3E}">
        <p14:creationId xmlns:p14="http://schemas.microsoft.com/office/powerpoint/2010/main" val="24797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C183D7F6-B498-43B3-948B-1728B52AA6E4}">
                <adec:decorative xmlns:adec="http://schemas.microsoft.com/office/drawing/2017/decorative" val="1"/>
              </a:ext>
            </a:extLst>
          </p:cNvPr>
          <p:cNvSpPr>
            <a:spLocks noGrp="1"/>
          </p:cNvSpPr>
          <p:nvPr>
            <p:ph type="pic" idx="1"/>
          </p:nvPr>
        </p:nvSpPr>
        <p:spPr>
          <a:xfrm>
            <a:off x="4538664" y="6349"/>
            <a:ext cx="4605336" cy="5622457"/>
          </a:xfrm>
        </p:spPr>
        <p:txBody>
          <a:bodyPr/>
          <a:lstStyle/>
          <a:p>
            <a:endParaRPr lang="en-GB"/>
          </a:p>
        </p:txBody>
      </p:sp>
      <p:sp>
        <p:nvSpPr>
          <p:cNvPr id="3" name="Rectangle 2">
            <a:extLst>
              <a:ext uri="{C183D7F6-B498-43B3-948B-1728B52AA6E4}">
                <adec:decorative xmlns:adec="http://schemas.microsoft.com/office/drawing/2017/decorative" val="1"/>
              </a:ext>
            </a:extLst>
          </p:cNvPr>
          <p:cNvSpPr/>
          <p:nvPr/>
        </p:nvSpPr>
        <p:spPr>
          <a:xfrm>
            <a:off x="0" y="-1"/>
            <a:ext cx="4749800" cy="5782603"/>
          </a:xfrm>
          <a:prstGeom prst="rect">
            <a:avLst/>
          </a:prstGeom>
          <a:solidFill>
            <a:srgbClr val="00A9C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schemeClr val="tx1"/>
              </a:solidFill>
            </a:endParaRPr>
          </a:p>
        </p:txBody>
      </p:sp>
      <p:sp>
        <p:nvSpPr>
          <p:cNvPr id="4" name="Title 1"/>
          <p:cNvSpPr txBox="1">
            <a:spLocks/>
          </p:cNvSpPr>
          <p:nvPr/>
        </p:nvSpPr>
        <p:spPr>
          <a:xfrm>
            <a:off x="214313" y="520995"/>
            <a:ext cx="4052887" cy="115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ea typeface="Arial" charset="0"/>
                <a:cs typeface="Arial" charset="0"/>
              </a:rPr>
              <a:t>Principles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8" name="Title 1"/>
          <p:cNvSpPr txBox="1">
            <a:spLocks/>
          </p:cNvSpPr>
          <p:nvPr/>
        </p:nvSpPr>
        <p:spPr>
          <a:xfrm>
            <a:off x="214313" y="1310186"/>
            <a:ext cx="4034051" cy="4162566"/>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lvl="0" indent="-342900" algn="l">
              <a:buFont typeface="+mj-lt"/>
              <a:buAutoNum type="arabicPeriod"/>
            </a:pPr>
            <a:r>
              <a:rPr lang="en-GB" sz="1800" b="1" dirty="0">
                <a:latin typeface="+mn-lt"/>
                <a:cs typeface="Arial" panose="020B0604020202020204" pitchFamily="34" charset="0"/>
              </a:rPr>
              <a:t>The NHS is shifting to self-referral as our primary means in to care</a:t>
            </a:r>
          </a:p>
          <a:p>
            <a:pPr marL="342900" lvl="0" indent="-342900" algn="l">
              <a:buFont typeface="+mj-lt"/>
              <a:buAutoNum type="arabicPeriod"/>
            </a:pPr>
            <a:endParaRPr lang="en-GB" sz="1800" b="1" dirty="0">
              <a:latin typeface="+mn-lt"/>
              <a:cs typeface="Arial" panose="020B0604020202020204" pitchFamily="34" charset="0"/>
            </a:endParaRPr>
          </a:p>
          <a:p>
            <a:pPr marL="342900" lvl="0" indent="-342900" algn="l">
              <a:buFont typeface="+mj-lt"/>
              <a:buAutoNum type="arabicPeriod"/>
            </a:pPr>
            <a:r>
              <a:rPr lang="en-GB" sz="1800" b="1" dirty="0">
                <a:latin typeface="+mn-lt"/>
                <a:cs typeface="Arial" panose="020B0604020202020204" pitchFamily="34" charset="0"/>
              </a:rPr>
              <a:t>Providing women a option to self-refer with digital technology (self referral online portal)</a:t>
            </a:r>
          </a:p>
          <a:p>
            <a:pPr marL="342900" lvl="0" indent="-342900" algn="l">
              <a:buFont typeface="+mj-lt"/>
              <a:buAutoNum type="arabicPeriod"/>
            </a:pPr>
            <a:endParaRPr lang="en-GB" sz="1800" b="1" dirty="0">
              <a:latin typeface="+mn-lt"/>
              <a:cs typeface="Arial" panose="020B0604020202020204" pitchFamily="34" charset="0"/>
            </a:endParaRPr>
          </a:p>
          <a:p>
            <a:pPr marL="342900" lvl="0" indent="-342900" algn="l">
              <a:buFont typeface="+mj-lt"/>
              <a:buAutoNum type="arabicPeriod"/>
            </a:pPr>
            <a:r>
              <a:rPr lang="en-GB" sz="1800" b="1" dirty="0">
                <a:latin typeface="+mn-lt"/>
                <a:cs typeface="Arial" panose="020B0604020202020204" pitchFamily="34" charset="0"/>
              </a:rPr>
              <a:t>A standard set of clinical questions to support streaming of women’s care to the right services</a:t>
            </a:r>
          </a:p>
          <a:p>
            <a:pPr marL="342900" lvl="0" indent="-342900" algn="l">
              <a:buFont typeface="+mj-lt"/>
              <a:buAutoNum type="arabicPeriod"/>
            </a:pPr>
            <a:endParaRPr lang="en-GB" sz="1800" b="1" dirty="0">
              <a:latin typeface="+mn-lt"/>
              <a:cs typeface="Arial" panose="020B0604020202020204" pitchFamily="34" charset="0"/>
            </a:endParaRPr>
          </a:p>
          <a:p>
            <a:pPr marL="342900" lvl="0" indent="-342900" algn="l">
              <a:buFont typeface="+mj-lt"/>
              <a:buAutoNum type="arabicPeriod"/>
            </a:pPr>
            <a:r>
              <a:rPr lang="en-GB" sz="1800" b="1" dirty="0">
                <a:latin typeface="+mn-lt"/>
                <a:cs typeface="Arial" panose="020B0604020202020204" pitchFamily="34" charset="0"/>
              </a:rPr>
              <a:t>Midwifery led first contact  to discuss all aspects of choice</a:t>
            </a:r>
          </a:p>
          <a:p>
            <a:pPr marL="342900" lvl="0" indent="-342900" algn="l">
              <a:buFont typeface="+mj-lt"/>
              <a:buAutoNum type="arabicPeriod"/>
            </a:pPr>
            <a:endParaRPr lang="en-GB" sz="1800" b="1" dirty="0">
              <a:latin typeface="+mn-lt"/>
              <a:cs typeface="Arial" panose="020B0604020202020204" pitchFamily="34" charset="0"/>
            </a:endParaRPr>
          </a:p>
          <a:p>
            <a:pPr marL="342900" lvl="0" indent="-342900" algn="l">
              <a:buFont typeface="+mj-lt"/>
              <a:buAutoNum type="arabicPeriod"/>
            </a:pPr>
            <a:r>
              <a:rPr lang="en-GB" sz="1800" b="1" dirty="0">
                <a:latin typeface="+mn-lt"/>
                <a:cs typeface="Arial" panose="020B0604020202020204" pitchFamily="34" charset="0"/>
              </a:rPr>
              <a:t>All information, from point of self-referral processed in BadgerNet (Maternity Clinical System); since 2019 having a live single maternity record across Birmingham and Solihull LMNS trusts.</a:t>
            </a:r>
          </a:p>
          <a:p>
            <a:pPr lvl="0" algn="l"/>
            <a:endParaRPr lang="en-GB" sz="1800" b="1" dirty="0">
              <a:latin typeface="+mn-lt"/>
              <a:cs typeface="Arial" panose="020B0604020202020204" pitchFamily="34" charset="0"/>
            </a:endParaRPr>
          </a:p>
        </p:txBody>
      </p:sp>
      <p:cxnSp>
        <p:nvCxnSpPr>
          <p:cNvPr id="9" name="Straight Connector 8">
            <a:extLst>
              <a:ext uri="{C183D7F6-B498-43B3-948B-1728B52AA6E4}">
                <adec:decorative xmlns:adec="http://schemas.microsoft.com/office/drawing/2017/decorative" val="1"/>
              </a:ext>
            </a:extLst>
          </p:cNvPr>
          <p:cNvCxnSpPr/>
          <p:nvPr/>
        </p:nvCxnSpPr>
        <p:spPr>
          <a:xfrm>
            <a:off x="316492" y="1210022"/>
            <a:ext cx="1914846" cy="13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4" descr="Our Birth Centre"/>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538663" y="0"/>
            <a:ext cx="4605337" cy="57826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D227A8D5-246D-0580-E29C-D80F1B175AC3}"/>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3</a:t>
            </a:r>
            <a:endParaRPr lang="en-GB" dirty="0"/>
          </a:p>
        </p:txBody>
      </p:sp>
    </p:spTree>
    <p:extLst>
      <p:ext uri="{BB962C8B-B14F-4D97-AF65-F5344CB8AC3E}">
        <p14:creationId xmlns:p14="http://schemas.microsoft.com/office/powerpoint/2010/main" val="103366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1" y="0"/>
            <a:ext cx="4538663" cy="5628806"/>
          </a:xfrm>
          <a:prstGeom prst="rect">
            <a:avLst/>
          </a:prstGeom>
          <a:solidFill>
            <a:srgbClr val="78BE2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id-ID" sz="1350"/>
          </a:p>
        </p:txBody>
      </p:sp>
      <p:sp>
        <p:nvSpPr>
          <p:cNvPr id="2" name="Title 1"/>
          <p:cNvSpPr>
            <a:spLocks noGrp="1"/>
          </p:cNvSpPr>
          <p:nvPr>
            <p:ph type="ctrTitle"/>
          </p:nvPr>
        </p:nvSpPr>
        <p:spPr>
          <a:xfrm>
            <a:off x="214313" y="1301579"/>
            <a:ext cx="3886200" cy="1584030"/>
          </a:xfrm>
        </p:spPr>
        <p:txBody>
          <a:bodyPr>
            <a:normAutofit/>
          </a:bodyPr>
          <a:lstStyle/>
          <a:p>
            <a:pPr algn="l"/>
            <a:r>
              <a:rPr lang="en-US" sz="3200" b="1" dirty="0">
                <a:latin typeface="+mn-lt"/>
                <a:ea typeface="Arial" charset="0"/>
                <a:cs typeface="Arial" charset="0"/>
              </a:rPr>
              <a:t>Benefits for GPs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cxnSp>
        <p:nvCxnSpPr>
          <p:cNvPr id="8" name="Straight Connector 7">
            <a:extLst>
              <a:ext uri="{C183D7F6-B498-43B3-948B-1728B52AA6E4}">
                <adec:decorative xmlns:adec="http://schemas.microsoft.com/office/drawing/2017/decorative" val="1"/>
              </a:ext>
            </a:extLst>
          </p:cNvPr>
          <p:cNvCxnSpPr/>
          <p:nvPr/>
        </p:nvCxnSpPr>
        <p:spPr>
          <a:xfrm>
            <a:off x="316492" y="2952020"/>
            <a:ext cx="2949222"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4724438" y="1094668"/>
            <a:ext cx="4034051" cy="368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latin typeface="+mn-lt"/>
                <a:ea typeface="Arial" charset="0"/>
                <a:cs typeface="Arial" charset="0"/>
              </a:rPr>
              <a:t>Better access to information for GPs</a:t>
            </a:r>
          </a:p>
        </p:txBody>
      </p:sp>
      <p:sp>
        <p:nvSpPr>
          <p:cNvPr id="12" name="TextBox 11"/>
          <p:cNvSpPr txBox="1"/>
          <p:nvPr/>
        </p:nvSpPr>
        <p:spPr>
          <a:xfrm>
            <a:off x="4759713" y="1739633"/>
            <a:ext cx="4034051" cy="4001095"/>
          </a:xfrm>
          <a:prstGeom prst="rect">
            <a:avLst/>
          </a:prstGeom>
          <a:noFill/>
        </p:spPr>
        <p:txBody>
          <a:bodyPr wrap="square" numCol="1" spcCol="360000" rtlCol="0">
            <a:spAutoFit/>
          </a:bodyPr>
          <a:lstStyle/>
          <a:p>
            <a:pPr marL="285750" indent="-285750">
              <a:spcAft>
                <a:spcPts val="600"/>
              </a:spcAft>
              <a:buFont typeface="Wingdings" panose="05000000000000000000" pitchFamily="2" charset="2"/>
              <a:buChar char="v"/>
            </a:pPr>
            <a:r>
              <a:rPr lang="en-US" sz="1600" dirty="0">
                <a:ea typeface="Arial" charset="0"/>
                <a:cs typeface="Arial" charset="0"/>
              </a:rPr>
              <a:t>Reduces use of paper to complete referral forms or sending letters in post</a:t>
            </a:r>
          </a:p>
          <a:p>
            <a:pPr marL="285750" indent="-285750">
              <a:spcAft>
                <a:spcPts val="600"/>
              </a:spcAft>
              <a:buFont typeface="Wingdings" panose="05000000000000000000" pitchFamily="2" charset="2"/>
              <a:buChar char="v"/>
            </a:pPr>
            <a:r>
              <a:rPr lang="en-US" sz="1600" dirty="0">
                <a:ea typeface="Arial" charset="0"/>
                <a:cs typeface="Arial" charset="0"/>
              </a:rPr>
              <a:t>Reduces administration processes</a:t>
            </a:r>
          </a:p>
          <a:p>
            <a:pPr marL="285750" indent="-285750">
              <a:spcAft>
                <a:spcPts val="600"/>
              </a:spcAft>
              <a:buFont typeface="Wingdings" panose="05000000000000000000" pitchFamily="2" charset="2"/>
              <a:buChar char="v"/>
            </a:pPr>
            <a:r>
              <a:rPr lang="en-US" sz="1600" dirty="0">
                <a:ea typeface="Arial" charset="0"/>
                <a:cs typeface="Arial" charset="0"/>
              </a:rPr>
              <a:t>GP can use portal to refer women thus reducing time to refer</a:t>
            </a:r>
          </a:p>
          <a:p>
            <a:pPr marL="285750" indent="-285750">
              <a:spcAft>
                <a:spcPts val="600"/>
              </a:spcAft>
              <a:buFont typeface="Wingdings" panose="05000000000000000000" pitchFamily="2" charset="2"/>
              <a:buChar char="v"/>
            </a:pPr>
            <a:r>
              <a:rPr lang="en-US" sz="1600" dirty="0">
                <a:ea typeface="Arial" charset="0"/>
                <a:cs typeface="Arial" charset="0"/>
              </a:rPr>
              <a:t>Maternity staff working closer with GP practices</a:t>
            </a:r>
          </a:p>
          <a:p>
            <a:pPr marL="285750" indent="-285750">
              <a:spcAft>
                <a:spcPts val="600"/>
              </a:spcAft>
              <a:buFont typeface="Wingdings" panose="05000000000000000000" pitchFamily="2" charset="2"/>
              <a:buChar char="v"/>
            </a:pPr>
            <a:r>
              <a:rPr lang="en-GB" sz="1600" dirty="0">
                <a:ea typeface="Arial" charset="0"/>
                <a:cs typeface="Arial" charset="0"/>
              </a:rPr>
              <a:t>An electronic notification to GPs as soon as a woman is referred</a:t>
            </a:r>
          </a:p>
          <a:p>
            <a:pPr marL="285750" indent="-285750">
              <a:spcAft>
                <a:spcPts val="600"/>
              </a:spcAft>
              <a:buFont typeface="Wingdings" panose="05000000000000000000" pitchFamily="2" charset="2"/>
              <a:buChar char="v"/>
            </a:pPr>
            <a:r>
              <a:rPr lang="en-GB" sz="1600" dirty="0">
                <a:ea typeface="Arial" charset="0"/>
                <a:cs typeface="Arial" charset="0"/>
              </a:rPr>
              <a:t>Reducing need for GP appointment for maternity referral as instructions can be provided on practice website by receptionist</a:t>
            </a:r>
          </a:p>
          <a:p>
            <a:pPr marL="285750" indent="-285750">
              <a:spcAft>
                <a:spcPts val="600"/>
              </a:spcAft>
              <a:buFont typeface="Wingdings" panose="05000000000000000000" pitchFamily="2" charset="2"/>
              <a:buChar char="v"/>
            </a:pPr>
            <a:r>
              <a:rPr lang="en-GB" sz="1600" dirty="0">
                <a:ea typeface="Arial" charset="0"/>
                <a:cs typeface="Arial" charset="0"/>
              </a:rPr>
              <a:t>Portal is secure and simple to follow</a:t>
            </a:r>
          </a:p>
        </p:txBody>
      </p:sp>
    </p:spTree>
    <p:extLst>
      <p:ext uri="{BB962C8B-B14F-4D97-AF65-F5344CB8AC3E}">
        <p14:creationId xmlns:p14="http://schemas.microsoft.com/office/powerpoint/2010/main" val="174325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1"/>
            <a:ext cx="4538663" cy="5628806"/>
          </a:xfrm>
          <a:prstGeom prst="rect">
            <a:avLst/>
          </a:prstGeom>
          <a:solidFill>
            <a:srgbClr val="00A9C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id-ID" sz="1350">
              <a:solidFill>
                <a:schemeClr val="tx1"/>
              </a:solidFill>
            </a:endParaRPr>
          </a:p>
        </p:txBody>
      </p:sp>
      <p:sp>
        <p:nvSpPr>
          <p:cNvPr id="2" name="Title 1"/>
          <p:cNvSpPr>
            <a:spLocks noGrp="1"/>
          </p:cNvSpPr>
          <p:nvPr>
            <p:ph type="ctrTitle"/>
          </p:nvPr>
        </p:nvSpPr>
        <p:spPr>
          <a:xfrm>
            <a:off x="214313" y="1301579"/>
            <a:ext cx="3886200" cy="1584030"/>
          </a:xfrm>
        </p:spPr>
        <p:txBody>
          <a:bodyPr>
            <a:normAutofit/>
          </a:bodyPr>
          <a:lstStyle/>
          <a:p>
            <a:pPr algn="l"/>
            <a:r>
              <a:rPr lang="en-US" sz="3200" b="1" dirty="0">
                <a:latin typeface="+mn-lt"/>
                <a:ea typeface="Arial" charset="0"/>
                <a:cs typeface="Arial" charset="0"/>
              </a:rPr>
              <a:t>The SPA Model</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4" name="TextBox 3"/>
          <p:cNvSpPr txBox="1"/>
          <p:nvPr/>
        </p:nvSpPr>
        <p:spPr>
          <a:xfrm>
            <a:off x="4784697" y="669558"/>
            <a:ext cx="4034051" cy="1400383"/>
          </a:xfrm>
          <a:prstGeom prst="rect">
            <a:avLst/>
          </a:prstGeom>
          <a:noFill/>
        </p:spPr>
        <p:txBody>
          <a:bodyPr wrap="square" numCol="1" spcCol="360000" rtlCol="0">
            <a:spAutoFit/>
          </a:bodyPr>
          <a:lstStyle/>
          <a:p>
            <a:pPr marL="285750" indent="-285750">
              <a:spcAft>
                <a:spcPts val="600"/>
              </a:spcAft>
              <a:buFont typeface="Wingdings" panose="05000000000000000000" pitchFamily="2" charset="2"/>
              <a:buChar char="v"/>
            </a:pPr>
            <a:r>
              <a:rPr lang="en-US" sz="1500" dirty="0">
                <a:ea typeface="Arial" charset="0"/>
                <a:cs typeface="Arial" charset="0"/>
              </a:rPr>
              <a:t>Referral completed by women (self-refer)</a:t>
            </a:r>
          </a:p>
          <a:p>
            <a:pPr marL="285750" indent="-285750">
              <a:spcAft>
                <a:spcPts val="600"/>
              </a:spcAft>
              <a:buFont typeface="Wingdings" panose="05000000000000000000" pitchFamily="2" charset="2"/>
              <a:buChar char="v"/>
            </a:pPr>
            <a:r>
              <a:rPr lang="en-US" sz="1500" dirty="0">
                <a:ea typeface="Arial" charset="0"/>
                <a:cs typeface="Arial" charset="0"/>
              </a:rPr>
              <a:t>Collects basic info, and provides links to useful information</a:t>
            </a:r>
          </a:p>
          <a:p>
            <a:pPr marL="285750" indent="-285750">
              <a:spcAft>
                <a:spcPts val="600"/>
              </a:spcAft>
              <a:buFont typeface="Wingdings" panose="05000000000000000000" pitchFamily="2" charset="2"/>
              <a:buChar char="v"/>
            </a:pPr>
            <a:r>
              <a:rPr lang="en-US" sz="1500" dirty="0">
                <a:ea typeface="Arial" charset="0"/>
                <a:cs typeface="Arial" charset="0"/>
              </a:rPr>
              <a:t>Dependent on existing medical conditions, will direct referral to specialist for shared care</a:t>
            </a:r>
          </a:p>
        </p:txBody>
      </p:sp>
      <p:sp>
        <p:nvSpPr>
          <p:cNvPr id="9" name="Title 1"/>
          <p:cNvSpPr txBox="1">
            <a:spLocks/>
          </p:cNvSpPr>
          <p:nvPr/>
        </p:nvSpPr>
        <p:spPr>
          <a:xfrm>
            <a:off x="4777195" y="301440"/>
            <a:ext cx="4034051" cy="368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latin typeface="+mn-lt"/>
                <a:ea typeface="Arial" charset="0"/>
                <a:cs typeface="Arial" charset="0"/>
              </a:rPr>
              <a:t>An Online Referral Portal</a:t>
            </a:r>
          </a:p>
        </p:txBody>
      </p:sp>
      <p:cxnSp>
        <p:nvCxnSpPr>
          <p:cNvPr id="8" name="Straight Connector 7">
            <a:extLst>
              <a:ext uri="{C183D7F6-B498-43B3-948B-1728B52AA6E4}">
                <adec:decorative xmlns:adec="http://schemas.microsoft.com/office/drawing/2017/decorative" val="1"/>
              </a:ext>
            </a:extLst>
          </p:cNvPr>
          <p:cNvCxnSpPr/>
          <p:nvPr/>
        </p:nvCxnSpPr>
        <p:spPr>
          <a:xfrm>
            <a:off x="316492" y="2952020"/>
            <a:ext cx="348938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25333" y="2366947"/>
            <a:ext cx="4042034" cy="1246495"/>
          </a:xfrm>
          <a:prstGeom prst="rect">
            <a:avLst/>
          </a:prstGeom>
          <a:noFill/>
        </p:spPr>
        <p:txBody>
          <a:bodyPr wrap="square" numCol="1" spcCol="360000" rtlCol="0">
            <a:spAutoFit/>
          </a:bodyPr>
          <a:lstStyle/>
          <a:p>
            <a:pPr marL="285750" indent="-285750">
              <a:spcAft>
                <a:spcPts val="600"/>
              </a:spcAft>
              <a:buFont typeface="Wingdings" panose="05000000000000000000" pitchFamily="2" charset="2"/>
              <a:buChar char="v"/>
            </a:pPr>
            <a:r>
              <a:rPr lang="en-US" sz="1500" dirty="0">
                <a:ea typeface="Arial" charset="0"/>
                <a:cs typeface="Arial" charset="0"/>
              </a:rPr>
              <a:t>Rapid contact with a midwife trained to handle choice questions ( hospital delivery or homebirth option), provide advice and guidance and carry out risk assessment all in a timely manner</a:t>
            </a:r>
          </a:p>
        </p:txBody>
      </p:sp>
      <p:sp>
        <p:nvSpPr>
          <p:cNvPr id="12" name="Title 1"/>
          <p:cNvSpPr txBox="1">
            <a:spLocks/>
          </p:cNvSpPr>
          <p:nvPr/>
        </p:nvSpPr>
        <p:spPr>
          <a:xfrm>
            <a:off x="4800178" y="2069941"/>
            <a:ext cx="4034051" cy="368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latin typeface="+mn-lt"/>
                <a:ea typeface="Arial" charset="0"/>
                <a:cs typeface="Arial" charset="0"/>
              </a:rPr>
              <a:t>A midwifery led SPA</a:t>
            </a:r>
          </a:p>
        </p:txBody>
      </p:sp>
      <p:sp>
        <p:nvSpPr>
          <p:cNvPr id="13" name="TextBox 12"/>
          <p:cNvSpPr txBox="1"/>
          <p:nvPr/>
        </p:nvSpPr>
        <p:spPr>
          <a:xfrm>
            <a:off x="4807012" y="3877511"/>
            <a:ext cx="4034051" cy="1246495"/>
          </a:xfrm>
          <a:prstGeom prst="rect">
            <a:avLst/>
          </a:prstGeom>
          <a:noFill/>
        </p:spPr>
        <p:txBody>
          <a:bodyPr wrap="square" numCol="1" spcCol="360000" rtlCol="0">
            <a:spAutoFit/>
          </a:bodyPr>
          <a:lstStyle/>
          <a:p>
            <a:pPr marL="285750" indent="-285750">
              <a:spcAft>
                <a:spcPts val="600"/>
              </a:spcAft>
              <a:buFont typeface="Wingdings" panose="05000000000000000000" pitchFamily="2" charset="2"/>
              <a:buChar char="v"/>
            </a:pPr>
            <a:r>
              <a:rPr lang="en-US" sz="1500" dirty="0">
                <a:ea typeface="Arial" charset="0"/>
                <a:cs typeface="Arial" charset="0"/>
              </a:rPr>
              <a:t>If woman has a language barrier or has no digital device, the referral can be completed and submitted on the woman’s behalf by the GP, admin staff or family member/ friends with her consent.</a:t>
            </a:r>
          </a:p>
        </p:txBody>
      </p:sp>
      <p:sp>
        <p:nvSpPr>
          <p:cNvPr id="14" name="Title 1"/>
          <p:cNvSpPr txBox="1">
            <a:spLocks/>
          </p:cNvSpPr>
          <p:nvPr/>
        </p:nvSpPr>
        <p:spPr>
          <a:xfrm>
            <a:off x="4820164" y="3542330"/>
            <a:ext cx="4034051" cy="3681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a:latin typeface="+mn-lt"/>
                <a:ea typeface="Arial" charset="0"/>
                <a:cs typeface="Arial" charset="0"/>
              </a:rPr>
              <a:t>Supported referral function</a:t>
            </a:r>
          </a:p>
        </p:txBody>
      </p:sp>
      <p:sp>
        <p:nvSpPr>
          <p:cNvPr id="3" name="TextBox 2"/>
          <p:cNvSpPr txBox="1"/>
          <p:nvPr/>
        </p:nvSpPr>
        <p:spPr>
          <a:xfrm>
            <a:off x="1885071" y="5731291"/>
            <a:ext cx="5373858" cy="369332"/>
          </a:xfrm>
          <a:prstGeom prst="rect">
            <a:avLst/>
          </a:prstGeom>
          <a:noFill/>
        </p:spPr>
        <p:txBody>
          <a:bodyPr wrap="square" rtlCol="0">
            <a:spAutoFit/>
          </a:bodyPr>
          <a:lstStyle/>
          <a:p>
            <a:r>
              <a:rPr lang="en-GB" b="1" dirty="0"/>
              <a:t>Next few slides provides screenshots of the SPA portal</a:t>
            </a:r>
          </a:p>
        </p:txBody>
      </p:sp>
    </p:spTree>
    <p:extLst>
      <p:ext uri="{BB962C8B-B14F-4D97-AF65-F5344CB8AC3E}">
        <p14:creationId xmlns:p14="http://schemas.microsoft.com/office/powerpoint/2010/main" val="4399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15" name="Rectangle 14"/>
          <p:cNvSpPr>
            <a:spLocks noChangeAspect="1"/>
          </p:cNvSpPr>
          <p:nvPr/>
        </p:nvSpPr>
        <p:spPr>
          <a:xfrm>
            <a:off x="0" y="0"/>
            <a:ext cx="9144000" cy="419100"/>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solidFill>
                  <a:schemeClr val="tx1"/>
                </a:solidFill>
              </a:rPr>
              <a:t>Screenshot of the  SINGLE POINT OF ACCESS (SPA) PORTAL - Intro page</a:t>
            </a:r>
            <a:endParaRPr lang="en-GB" sz="1600" dirty="0">
              <a:solidFill>
                <a:schemeClr val="tx1"/>
              </a:solidFill>
            </a:endParaRPr>
          </a:p>
        </p:txBody>
      </p:sp>
      <p:sp>
        <p:nvSpPr>
          <p:cNvPr id="16" name="Rectangle 15">
            <a:extLst>
              <a:ext uri="{C183D7F6-B498-43B3-948B-1728B52AA6E4}">
                <adec:decorative xmlns:adec="http://schemas.microsoft.com/office/drawing/2017/decorative" val="1"/>
              </a:ext>
            </a:extLst>
          </p:cNvPr>
          <p:cNvSpPr>
            <a:spLocks noChangeAspect="1"/>
          </p:cNvSpPr>
          <p:nvPr/>
        </p:nvSpPr>
        <p:spPr>
          <a:xfrm>
            <a:off x="0" y="5350149"/>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4" name="Picture 3">
            <a:extLst>
              <a:ext uri="{FF2B5EF4-FFF2-40B4-BE49-F238E27FC236}">
                <a16:creationId xmlns:a16="http://schemas.microsoft.com/office/drawing/2014/main" id="{4BEEEE6E-7023-448E-9685-9FAA6BCA2D8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04064" y="486480"/>
            <a:ext cx="5747474" cy="4863669"/>
          </a:xfrm>
          <a:prstGeom prst="rect">
            <a:avLst/>
          </a:prstGeom>
        </p:spPr>
      </p:pic>
      <p:sp>
        <p:nvSpPr>
          <p:cNvPr id="2" name="Title 1">
            <a:extLst>
              <a:ext uri="{FF2B5EF4-FFF2-40B4-BE49-F238E27FC236}">
                <a16:creationId xmlns:a16="http://schemas.microsoft.com/office/drawing/2014/main" id="{3E6E5AE8-7C9A-5266-D719-931B45378F25}"/>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6</a:t>
            </a:r>
            <a:endParaRPr lang="en-GB" dirty="0"/>
          </a:p>
        </p:txBody>
      </p:sp>
    </p:spTree>
    <p:extLst>
      <p:ext uri="{BB962C8B-B14F-4D97-AF65-F5344CB8AC3E}">
        <p14:creationId xmlns:p14="http://schemas.microsoft.com/office/powerpoint/2010/main" val="226340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15" name="Rectangle 14"/>
          <p:cNvSpPr>
            <a:spLocks noChangeAspect="1"/>
          </p:cNvSpPr>
          <p:nvPr/>
        </p:nvSpPr>
        <p:spPr>
          <a:xfrm>
            <a:off x="0" y="0"/>
            <a:ext cx="9144000" cy="419100"/>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solidFill>
                  <a:schemeClr val="tx1"/>
                </a:solidFill>
              </a:rPr>
              <a:t>SINGLE POINT OF ACCESS (SPA) PORTAL – STEP 1 </a:t>
            </a:r>
            <a:endParaRPr lang="en-GB" sz="1600" dirty="0">
              <a:solidFill>
                <a:schemeClr val="tx1"/>
              </a:solidFill>
            </a:endParaRPr>
          </a:p>
        </p:txBody>
      </p:sp>
      <p:sp>
        <p:nvSpPr>
          <p:cNvPr id="16" name="Rectangle 15">
            <a:extLst>
              <a:ext uri="{C183D7F6-B498-43B3-948B-1728B52AA6E4}">
                <adec:decorative xmlns:adec="http://schemas.microsoft.com/office/drawing/2017/decorative" val="1"/>
              </a:ext>
            </a:extLst>
          </p:cNvPr>
          <p:cNvSpPr>
            <a:spLocks noChangeAspect="1"/>
          </p:cNvSpPr>
          <p:nvPr/>
        </p:nvSpPr>
        <p:spPr>
          <a:xfrm>
            <a:off x="0" y="5350149"/>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650" t="23316" r="2103" b="24688"/>
          <a:stretch/>
        </p:blipFill>
        <p:spPr bwMode="auto">
          <a:xfrm>
            <a:off x="95584" y="996522"/>
            <a:ext cx="8952832" cy="3958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261937B3-966B-6371-9DEC-1CCCDBFB80FB}"/>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7</a:t>
            </a:r>
            <a:endParaRPr lang="en-GB" dirty="0"/>
          </a:p>
        </p:txBody>
      </p:sp>
    </p:spTree>
    <p:extLst>
      <p:ext uri="{BB962C8B-B14F-4D97-AF65-F5344CB8AC3E}">
        <p14:creationId xmlns:p14="http://schemas.microsoft.com/office/powerpoint/2010/main" val="416230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995263"/>
            <a:ext cx="657446" cy="266709"/>
          </a:xfrm>
          <a:prstGeom prst="rect">
            <a:avLst/>
          </a:prstGeom>
        </p:spPr>
      </p:pic>
      <p:sp>
        <p:nvSpPr>
          <p:cNvPr id="15" name="Rectangle 14"/>
          <p:cNvSpPr>
            <a:spLocks noChangeAspect="1"/>
          </p:cNvSpPr>
          <p:nvPr/>
        </p:nvSpPr>
        <p:spPr>
          <a:xfrm>
            <a:off x="0" y="0"/>
            <a:ext cx="9144000" cy="419100"/>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dirty="0">
                <a:solidFill>
                  <a:schemeClr val="tx1"/>
                </a:solidFill>
              </a:rPr>
              <a:t>SINGLE POINT OF ACCESS (SPA) PORTAL  Step 1 - Consent screen details</a:t>
            </a:r>
          </a:p>
        </p:txBody>
      </p:sp>
      <p:sp>
        <p:nvSpPr>
          <p:cNvPr id="16" name="Rectangle 15">
            <a:extLst>
              <a:ext uri="{C183D7F6-B498-43B3-948B-1728B52AA6E4}">
                <adec:decorative xmlns:adec="http://schemas.microsoft.com/office/drawing/2017/decorative" val="1"/>
              </a:ext>
            </a:extLst>
          </p:cNvPr>
          <p:cNvSpPr>
            <a:spLocks noChangeAspect="1"/>
          </p:cNvSpPr>
          <p:nvPr/>
        </p:nvSpPr>
        <p:spPr>
          <a:xfrm>
            <a:off x="0" y="5350149"/>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cxnSp>
        <p:nvCxnSpPr>
          <p:cNvPr id="3" name="Straight Arrow Connector 2">
            <a:extLst>
              <a:ext uri="{C183D7F6-B498-43B3-948B-1728B52AA6E4}">
                <adec:decorative xmlns:adec="http://schemas.microsoft.com/office/drawing/2017/decorative" val="1"/>
              </a:ext>
            </a:extLst>
          </p:cNvPr>
          <p:cNvCxnSpPr/>
          <p:nvPr/>
        </p:nvCxnSpPr>
        <p:spPr>
          <a:xfrm flipV="1">
            <a:off x="3033886" y="2094614"/>
            <a:ext cx="1038384" cy="91059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C183D7F6-B498-43B3-948B-1728B52AA6E4}">
                <adec:decorative xmlns:adec="http://schemas.microsoft.com/office/drawing/2017/decorative" val="1"/>
              </a:ext>
            </a:extLst>
          </p:cNvPr>
          <p:cNvCxnSpPr/>
          <p:nvPr/>
        </p:nvCxnSpPr>
        <p:spPr>
          <a:xfrm>
            <a:off x="3219357" y="3487230"/>
            <a:ext cx="1033666"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p:nvPr/>
        </p:nvCxnSpPr>
        <p:spPr>
          <a:xfrm>
            <a:off x="3219357" y="3947340"/>
            <a:ext cx="852913" cy="68845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679" t="43591" r="20992" b="39507"/>
          <a:stretch/>
        </p:blipFill>
        <p:spPr bwMode="auto">
          <a:xfrm>
            <a:off x="119965" y="2833454"/>
            <a:ext cx="3099392" cy="121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709" y="398265"/>
            <a:ext cx="4431635" cy="264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2112" y="2930778"/>
            <a:ext cx="4651888" cy="1227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2112" y="4188021"/>
            <a:ext cx="4599240" cy="176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E5AE0691-6933-A3E9-849D-A34498720AA4}"/>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8</a:t>
            </a:r>
            <a:endParaRPr lang="en-GB" dirty="0"/>
          </a:p>
        </p:txBody>
      </p:sp>
    </p:spTree>
    <p:extLst>
      <p:ext uri="{BB962C8B-B14F-4D97-AF65-F5344CB8AC3E}">
        <p14:creationId xmlns:p14="http://schemas.microsoft.com/office/powerpoint/2010/main" val="248774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92" y="5782603"/>
            <a:ext cx="1384892" cy="834677"/>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02" y="5782603"/>
            <a:ext cx="657446" cy="266709"/>
          </a:xfrm>
          <a:prstGeom prst="rect">
            <a:avLst/>
          </a:prstGeom>
        </p:spPr>
      </p:pic>
      <p:sp>
        <p:nvSpPr>
          <p:cNvPr id="15" name="Rectangle 14"/>
          <p:cNvSpPr>
            <a:spLocks noChangeAspect="1"/>
          </p:cNvSpPr>
          <p:nvPr/>
        </p:nvSpPr>
        <p:spPr>
          <a:xfrm>
            <a:off x="0" y="0"/>
            <a:ext cx="9144000" cy="419100"/>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1600" b="1" dirty="0">
                <a:solidFill>
                  <a:schemeClr val="tx1"/>
                </a:solidFill>
              </a:rPr>
              <a:t>SINGLE POINT OF ACCESS (SPA) PORTAL STEP 2 –  Entering personal details </a:t>
            </a:r>
            <a:endParaRPr lang="en-GB" sz="1600" dirty="0">
              <a:solidFill>
                <a:schemeClr val="tx1"/>
              </a:solidFill>
            </a:endParaRPr>
          </a:p>
        </p:txBody>
      </p:sp>
      <p:sp>
        <p:nvSpPr>
          <p:cNvPr id="16" name="Rectangle 15">
            <a:extLst>
              <a:ext uri="{C183D7F6-B498-43B3-948B-1728B52AA6E4}">
                <adec:decorative xmlns:adec="http://schemas.microsoft.com/office/drawing/2017/decorative" val="1"/>
              </a:ext>
            </a:extLst>
          </p:cNvPr>
          <p:cNvSpPr>
            <a:spLocks noChangeAspect="1"/>
          </p:cNvSpPr>
          <p:nvPr/>
        </p:nvSpPr>
        <p:spPr>
          <a:xfrm>
            <a:off x="0" y="5350149"/>
            <a:ext cx="9144000" cy="278658"/>
          </a:xfrm>
          <a:prstGeom prst="rect">
            <a:avLst/>
          </a:prstGeom>
          <a:gradFill flip="none" rotWithShape="1">
            <a:gsLst>
              <a:gs pos="0">
                <a:srgbClr val="00A9CE"/>
              </a:gs>
              <a:gs pos="100000">
                <a:srgbClr val="78BE2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p>
        </p:txBody>
      </p:sp>
      <p:sp>
        <p:nvSpPr>
          <p:cNvPr id="11" name="TextBox 10"/>
          <p:cNvSpPr txBox="1"/>
          <p:nvPr/>
        </p:nvSpPr>
        <p:spPr>
          <a:xfrm>
            <a:off x="331951" y="555577"/>
            <a:ext cx="2315555" cy="1936428"/>
          </a:xfrm>
          <a:prstGeom prst="rect">
            <a:avLst/>
          </a:prstGeom>
        </p:spPr>
        <p:style>
          <a:lnRef idx="2">
            <a:schemeClr val="dk1"/>
          </a:lnRef>
          <a:fillRef idx="1">
            <a:schemeClr val="lt1"/>
          </a:fillRef>
          <a:effectRef idx="0">
            <a:schemeClr val="dk1"/>
          </a:effectRef>
          <a:fontRef idx="minor">
            <a:schemeClr val="dk1"/>
          </a:fontRef>
        </p:style>
        <p:txBody>
          <a:bodyPr wrap="square" numCol="1" spcCol="360000" rtlCol="0">
            <a:spAutoFit/>
          </a:bodyPr>
          <a:lstStyle/>
          <a:p>
            <a:pPr>
              <a:spcAft>
                <a:spcPts val="700"/>
              </a:spcAft>
            </a:pPr>
            <a:r>
              <a:rPr lang="en-GB" sz="1400" kern="0" dirty="0">
                <a:solidFill>
                  <a:schemeClr val="tx1"/>
                </a:solidFill>
                <a:cs typeface="Arial" panose="020B0604020202020204" pitchFamily="34" charset="0"/>
              </a:rPr>
              <a:t>The women is asked to complete her own details  or can be supported by a healthcare professional or family member.</a:t>
            </a:r>
          </a:p>
          <a:p>
            <a:pPr>
              <a:spcAft>
                <a:spcPts val="700"/>
              </a:spcAft>
            </a:pPr>
            <a:r>
              <a:rPr lang="en-GB" sz="1600" kern="0" dirty="0">
                <a:solidFill>
                  <a:schemeClr val="tx1"/>
                </a:solidFill>
                <a:cs typeface="Arial" panose="020B0604020202020204" pitchFamily="34" charset="0"/>
              </a:rPr>
              <a:t>*</a:t>
            </a:r>
            <a:r>
              <a:rPr lang="en-GB" sz="1400" kern="0" dirty="0">
                <a:solidFill>
                  <a:schemeClr val="tx1"/>
                </a:solidFill>
                <a:cs typeface="Arial" panose="020B0604020202020204" pitchFamily="34" charset="0"/>
              </a:rPr>
              <a:t> All mandatory fields, need to be completed to proceed further with referral</a:t>
            </a: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966" y="469805"/>
            <a:ext cx="5402059" cy="4880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57BBE345-3E52-ED66-610B-CD73D04C3D43}"/>
              </a:ext>
            </a:extLst>
          </p:cNvPr>
          <p:cNvSpPr>
            <a:spLocks noGrp="1"/>
          </p:cNvSpPr>
          <p:nvPr>
            <p:ph type="ctrTitle"/>
          </p:nvPr>
        </p:nvSpPr>
        <p:spPr>
          <a:xfrm>
            <a:off x="685800" y="-2387600"/>
            <a:ext cx="7772400" cy="2387600"/>
          </a:xfrm>
        </p:spPr>
        <p:txBody>
          <a:bodyPr vert="horz" lIns="91440" tIns="45720" rIns="91440" bIns="45720" rtlCol="0" anchor="b">
            <a:normAutofit/>
          </a:bodyPr>
          <a:lstStyle/>
          <a:p>
            <a:r>
              <a:rPr lang="en-US" dirty="0"/>
              <a:t>9</a:t>
            </a:r>
            <a:endParaRPr lang="en-GB" dirty="0"/>
          </a:p>
        </p:txBody>
      </p:sp>
    </p:spTree>
    <p:extLst>
      <p:ext uri="{BB962C8B-B14F-4D97-AF65-F5344CB8AC3E}">
        <p14:creationId xmlns:p14="http://schemas.microsoft.com/office/powerpoint/2010/main" val="3443858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9C74FF8E77C47B10737FA6CD06ED6" ma:contentTypeVersion="14" ma:contentTypeDescription="Create a new document." ma:contentTypeScope="" ma:versionID="4396eb3011e47b9f7012ef12c9385d4f">
  <xsd:schema xmlns:xsd="http://www.w3.org/2001/XMLSchema" xmlns:xs="http://www.w3.org/2001/XMLSchema" xmlns:p="http://schemas.microsoft.com/office/2006/metadata/properties" xmlns:ns1="http://schemas.microsoft.com/sharepoint/v3" xmlns:ns2="a785ad58-1d57-4f8a-aa71-77170459bd0d" xmlns:ns3="161362a3-3418-43c6-9e4a-0f49d058cdff" xmlns:ns4="d5ac181f-dd84-4b84-a019-0d0d54d3ed80" targetNamespace="http://schemas.microsoft.com/office/2006/metadata/properties" ma:root="true" ma:fieldsID="1524e20fbd88440b0034732f67bf2246" ns1:_="" ns2:_="" ns3:_="" ns4:_="">
    <xsd:import namespace="http://schemas.microsoft.com/sharepoint/v3"/>
    <xsd:import namespace="a785ad58-1d57-4f8a-aa71-77170459bd0d"/>
    <xsd:import namespace="161362a3-3418-43c6-9e4a-0f49d058cdff"/>
    <xsd:import namespace="d5ac181f-dd84-4b84-a019-0d0d54d3ed80"/>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1:_ip_UnifiedCompliancePolicyProperties" minOccurs="0"/>
                <xsd:element ref="ns1:_ip_UnifiedCompliancePolicyUIAction" minOccurs="0"/>
                <xsd:element ref="ns4:SharedWithDetail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8"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1362a3-3418-43c6-9e4a-0f49d058cdf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Length (seconds)"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c181f-dd84-4b84-a019-0d0d54d3ed80" elementFormDefault="qualified">
    <xsd:import namespace="http://schemas.microsoft.com/office/2006/documentManagement/types"/>
    <xsd:import namespace="http://schemas.microsoft.com/office/infopath/2007/PartnerControls"/>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2C3828-223B-4215-8068-7AFB18FF4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85ad58-1d57-4f8a-aa71-77170459bd0d"/>
    <ds:schemaRef ds:uri="161362a3-3418-43c6-9e4a-0f49d058cdff"/>
    <ds:schemaRef ds:uri="d5ac181f-dd84-4b84-a019-0d0d54d3ed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F715AE-D574-49AD-B2C4-193D0FBD64E5}">
  <ds:schemaRefs>
    <ds:schemaRef ds:uri="http://schemas.microsoft.com/office/2006/documentManagement/types"/>
    <ds:schemaRef ds:uri="http://purl.org/dc/elements/1.1/"/>
    <ds:schemaRef ds:uri="http://purl.org/dc/terms/"/>
    <ds:schemaRef ds:uri="161362a3-3418-43c6-9e4a-0f49d058cdff"/>
    <ds:schemaRef ds:uri="http://schemas.microsoft.com/office/infopath/2007/PartnerControls"/>
    <ds:schemaRef ds:uri="http://schemas.microsoft.com/office/2006/metadata/properties"/>
    <ds:schemaRef ds:uri="http://schemas.microsoft.com/sharepoint/v3"/>
    <ds:schemaRef ds:uri="http://purl.org/dc/dcmitype/"/>
    <ds:schemaRef ds:uri="http://schemas.openxmlformats.org/package/2006/metadata/core-properties"/>
    <ds:schemaRef ds:uri="d5ac181f-dd84-4b84-a019-0d0d54d3ed80"/>
    <ds:schemaRef ds:uri="a785ad58-1d57-4f8a-aa71-77170459bd0d"/>
    <ds:schemaRef ds:uri="http://www.w3.org/XML/1998/namespace"/>
  </ds:schemaRefs>
</ds:datastoreItem>
</file>

<file path=customXml/itemProps3.xml><?xml version="1.0" encoding="utf-8"?>
<ds:datastoreItem xmlns:ds="http://schemas.openxmlformats.org/officeDocument/2006/customXml" ds:itemID="{36AA5B39-D5F9-4C9C-B86B-05480D374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2234</TotalTime>
  <Words>1232</Words>
  <Application>Microsoft Office PowerPoint</Application>
  <PresentationFormat>On-screen Show (4:3)</PresentationFormat>
  <Paragraphs>141</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Wingdings</vt:lpstr>
      <vt:lpstr>Office Theme</vt:lpstr>
      <vt:lpstr>Custom Design</vt:lpstr>
      <vt:lpstr>1</vt:lpstr>
      <vt:lpstr>2</vt:lpstr>
      <vt:lpstr>3</vt:lpstr>
      <vt:lpstr>Benefits for GPs</vt:lpstr>
      <vt:lpstr>The SPA Model</vt:lpstr>
      <vt:lpstr>6</vt:lpstr>
      <vt:lpstr>7</vt:lpstr>
      <vt:lpstr>8</vt:lpstr>
      <vt:lpstr>9</vt:lpstr>
      <vt:lpstr>10</vt:lpstr>
      <vt:lpstr>11</vt:lpstr>
      <vt:lpstr>12</vt:lpstr>
      <vt:lpstr>13</vt:lpstr>
      <vt:lpstr>14</vt:lpstr>
      <vt:lpstr>15</vt:lpstr>
      <vt:lpstr>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 here</dc:title>
  <dc:creator>Microsoft Office User</dc:creator>
  <cp:lastModifiedBy>Katy Morson</cp:lastModifiedBy>
  <cp:revision>69</cp:revision>
  <dcterms:created xsi:type="dcterms:W3CDTF">2017-01-21T18:27:14Z</dcterms:created>
  <dcterms:modified xsi:type="dcterms:W3CDTF">2024-02-02T10:52:00Z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512">
    <vt:lpwstr>139</vt:lpwstr>
  </property>
  <property fmtid="{D5CDD505-2E9C-101B-9397-08002B2CF9AE}" pid="3" name="ContentTypeId">
    <vt:lpwstr>0x010100A4C9C74FF8E77C47B10737FA6CD06ED6</vt:lpwstr>
  </property>
  <property fmtid="{D5CDD505-2E9C-101B-9397-08002B2CF9AE}" pid="4" name="Order">
    <vt:r8>3400</vt:r8>
  </property>
</Properties>
</file>